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7" r:id="rId3"/>
    <p:sldId id="258" r:id="rId4"/>
    <p:sldId id="261" r:id="rId5"/>
    <p:sldId id="262" r:id="rId6"/>
    <p:sldId id="263" r:id="rId7"/>
    <p:sldId id="264" r:id="rId8"/>
    <p:sldId id="265" r:id="rId9"/>
    <p:sldId id="266" r:id="rId10"/>
    <p:sldId id="268" r:id="rId11"/>
    <p:sldId id="259" r:id="rId12"/>
    <p:sldId id="269" r:id="rId13"/>
    <p:sldId id="270" r:id="rId14"/>
    <p:sldId id="260" r:id="rId15"/>
    <p:sldId id="272" r:id="rId16"/>
    <p:sldId id="273" r:id="rId17"/>
    <p:sldId id="271" r:id="rId18"/>
    <p:sldId id="267"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403"/>
  </p:normalViewPr>
  <p:slideViewPr>
    <p:cSldViewPr snapToGrid="0" snapToObjects="1">
      <p:cViewPr varScale="1">
        <p:scale>
          <a:sx n="67" d="100"/>
          <a:sy n="67" d="100"/>
        </p:scale>
        <p:origin x="1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D6CFE-712D-D740-8A47-365884B12949}"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BDC930-B850-D14E-82E7-F8A0B89D76A4}" type="slidenum">
              <a:rPr lang="en-US" smtClean="0"/>
              <a:t>‹#›</a:t>
            </a:fld>
            <a:endParaRPr lang="en-US"/>
          </a:p>
        </p:txBody>
      </p:sp>
    </p:spTree>
    <p:extLst>
      <p:ext uri="{BB962C8B-B14F-4D97-AF65-F5344CB8AC3E}">
        <p14:creationId xmlns:p14="http://schemas.microsoft.com/office/powerpoint/2010/main" val="144981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BDC930-B850-D14E-82E7-F8A0B89D76A4}" type="slidenum">
              <a:rPr lang="en-US" smtClean="0"/>
              <a:t>3</a:t>
            </a:fld>
            <a:endParaRPr lang="en-US"/>
          </a:p>
        </p:txBody>
      </p:sp>
    </p:spTree>
    <p:extLst>
      <p:ext uri="{BB962C8B-B14F-4D97-AF65-F5344CB8AC3E}">
        <p14:creationId xmlns:p14="http://schemas.microsoft.com/office/powerpoint/2010/main" val="1466971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d91a2484000888a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d91a2484000888a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d91a2484000888a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d91a2484000888a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61d122766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61d122766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Food, water, a place to live (from bad weather),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91a2484000888a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91a2484000888a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61d122766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61d122766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Shelter: protect us from natural disasters and extreme weather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61d122766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61d122766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 survival or thrive in the modern society?</a:t>
            </a:r>
            <a:endParaRPr/>
          </a:p>
          <a:p>
            <a:pPr marL="0" lvl="0" indent="0" algn="l" rtl="0">
              <a:spcBef>
                <a:spcPts val="0"/>
              </a:spcBef>
              <a:spcAft>
                <a:spcPts val="0"/>
              </a:spcAft>
              <a:buNone/>
            </a:pPr>
            <a:endParaRPr/>
          </a:p>
          <a:p>
            <a:pPr marL="0" lvl="0" indent="0" algn="l" rtl="0">
              <a:spcBef>
                <a:spcPts val="0"/>
              </a:spcBef>
              <a:spcAft>
                <a:spcPts val="0"/>
              </a:spcAft>
              <a:buNone/>
            </a:pPr>
            <a:r>
              <a:rPr lang="en"/>
              <a:t>从最基本的物质生存意义上来说——需要食物、水、住所和安全——正规教育并不是严格必要的。人类可以在没有正规教育的情况下生存，这一点在人类历史的大部分时期以及生活在极其偏远或原始条件下的个人的例子中得到了证明。</a:t>
            </a:r>
            <a:endParaRPr/>
          </a:p>
          <a:p>
            <a:pPr marL="0" lvl="0" indent="0" algn="l" rtl="0">
              <a:spcBef>
                <a:spcPts val="0"/>
              </a:spcBef>
              <a:spcAft>
                <a:spcPts val="0"/>
              </a:spcAft>
              <a:buNone/>
            </a:pPr>
            <a:r>
              <a:rPr lang="en"/>
              <a:t>然而，当考虑在当代社会繁荣的背景下生存时，教育就变得至关重要。</a:t>
            </a:r>
            <a:endParaRPr/>
          </a:p>
          <a:p>
            <a:pPr marL="0" lvl="0" indent="0" algn="l" rtl="0">
              <a:spcBef>
                <a:spcPts val="0"/>
              </a:spcBef>
              <a:spcAft>
                <a:spcPts val="0"/>
              </a:spcAft>
              <a:buNone/>
            </a:pPr>
            <a:r>
              <a:rPr lang="en"/>
              <a:t>In conclusion, while formal education might not be necessary for the most basic form of physical survival, it is essential for an individual's holistic development, well-being, and effective participation in modern society. It empowers individuals and communities, leading to better social, economic, and health outcomes, which are crucial elements for thriving in today's world.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61d122766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61d122766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Right to a fair trial: guarantees the rights of criminal defendants, including the right to a public trial without unnecessary delay, the right to a lawyer, the right to an impartial jury,</a:t>
            </a:r>
            <a:endParaRPr/>
          </a:p>
          <a:p>
            <a:pPr marL="0" lvl="0" indent="0" algn="l" rtl="0">
              <a:spcBef>
                <a:spcPts val="0"/>
              </a:spcBef>
              <a:spcAft>
                <a:spcPts val="0"/>
              </a:spcAft>
              <a:buNone/>
            </a:pPr>
            <a:endParaRPr/>
          </a:p>
          <a:p>
            <a:pPr marL="0" lvl="0" indent="0" algn="l" rtl="0">
              <a:spcBef>
                <a:spcPts val="0"/>
              </a:spcBef>
              <a:spcAft>
                <a:spcPts val="0"/>
              </a:spcAft>
              <a:buNone/>
            </a:pPr>
            <a:r>
              <a:rPr lang="en"/>
              <a:t>Protection property: housing subsidies to income tax credits to welfare payments.</a:t>
            </a:r>
            <a:endParaRPr/>
          </a:p>
          <a:p>
            <a:pPr marL="0" lvl="0" indent="0" algn="l" rtl="0">
              <a:spcBef>
                <a:spcPts val="0"/>
              </a:spcBef>
              <a:spcAft>
                <a:spcPts val="0"/>
              </a:spcAft>
              <a:buNone/>
            </a:pPr>
            <a:endParaRPr/>
          </a:p>
          <a:p>
            <a:pPr marL="0" lvl="0" indent="0" algn="l" rtl="0">
              <a:spcBef>
                <a:spcPts val="0"/>
              </a:spcBef>
              <a:spcAft>
                <a:spcPts val="0"/>
              </a:spcAft>
              <a:buNone/>
            </a:pPr>
            <a:r>
              <a:rPr lang="en"/>
              <a:t>Prohibition of torture: No one shall be subjected to torture or to onhuman or degrading treatment or punishment in all circumstances</a:t>
            </a:r>
            <a:endParaRPr/>
          </a:p>
          <a:p>
            <a:pPr marL="0" lvl="0" indent="0" algn="l" rtl="0">
              <a:spcBef>
                <a:spcPts val="0"/>
              </a:spcBef>
              <a:spcAft>
                <a:spcPts val="0"/>
              </a:spcAft>
              <a:buNone/>
            </a:pPr>
            <a:endParaRPr/>
          </a:p>
          <a:p>
            <a:pPr marL="0" lvl="0" indent="0" algn="l" rtl="0">
              <a:spcBef>
                <a:spcPts val="0"/>
              </a:spcBef>
              <a:spcAft>
                <a:spcPts val="0"/>
              </a:spcAft>
              <a:buNone/>
            </a:pPr>
            <a:r>
              <a:rPr lang="en"/>
              <a:t>Freedom of assembly and association: right of individuals to interact and organize among themselves to collectively express, promote, pursue and defend common interests.</a:t>
            </a:r>
            <a:endParaRPr/>
          </a:p>
          <a:p>
            <a:pPr marL="0" lvl="0" indent="0" algn="l" rtl="0">
              <a:spcBef>
                <a:spcPts val="0"/>
              </a:spcBef>
              <a:spcAft>
                <a:spcPts val="0"/>
              </a:spcAft>
              <a:buNone/>
            </a:pPr>
            <a:endParaRPr/>
          </a:p>
          <a:p>
            <a:pPr marL="0" lvl="0" indent="0" algn="l" rtl="0">
              <a:spcBef>
                <a:spcPts val="0"/>
              </a:spcBef>
              <a:spcAft>
                <a:spcPts val="0"/>
              </a:spcAft>
              <a:buNone/>
            </a:pPr>
            <a:r>
              <a:rPr lang="en"/>
              <a:t>Right to liberty and security: this right protects against the unlawful or arbitrary deprivation of liberty. A person who is arrested or detained is entitled to certain minimum rights. They also have a right to a brought to a trial without unreasonable delay.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1d122766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1d122766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61d1227664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61d122766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persecution: The Nuremberg Laws (Germany), stripping Jews of their citizenship and implementing racial segregation. Hitler</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chemeClr val="dk1"/>
                </a:solidFill>
                <a:latin typeface="Roboto"/>
                <a:ea typeface="Roboto"/>
                <a:cs typeface="Roboto"/>
                <a:sym typeface="Roboto"/>
              </a:rPr>
              <a:t>From 1940 onwards</a:t>
            </a:r>
            <a:r>
              <a:rPr lang="en" sz="1200">
                <a:solidFill>
                  <a:srgbClr val="0F0F0F"/>
                </a:solidFill>
                <a:latin typeface="Roboto"/>
                <a:ea typeface="Roboto"/>
                <a:cs typeface="Roboto"/>
                <a:sym typeface="Roboto"/>
              </a:rPr>
              <a:t>: Jews were forcibly relocated into crowded, isolated ghettos in cities across Europe, most notably in Warsaw and Łódź. Conditions in these ghettos were dire, with severe overcrowding, starvation, and disease.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61d122766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61d122766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59dc3832d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59dc3832d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If we view social </a:t>
            </a:r>
            <a:r>
              <a:rPr lang="en" dirty="0" err="1"/>
              <a:t>organi</a:t>
            </a:r>
            <a:r>
              <a:rPr lang="en-AU" dirty="0"/>
              <a:t>z</a:t>
            </a:r>
            <a:r>
              <a:rPr lang="en" dirty="0" err="1"/>
              <a:t>ation</a:t>
            </a:r>
            <a:r>
              <a:rPr lang="en" dirty="0"/>
              <a:t> as a col</a:t>
            </a:r>
            <a:r>
              <a:rPr lang="en-AU" dirty="0"/>
              <a:t>l</a:t>
            </a:r>
            <a:r>
              <a:rPr lang="en" dirty="0" err="1"/>
              <a:t>ective</a:t>
            </a:r>
            <a:r>
              <a:rPr lang="en" dirty="0"/>
              <a:t> agent with similar aim </a:t>
            </a:r>
          </a:p>
          <a:p>
            <a:pPr marL="0" lvl="0" indent="0" algn="l" rtl="0">
              <a:spcBef>
                <a:spcPts val="0"/>
              </a:spcBef>
              <a:spcAft>
                <a:spcPts val="0"/>
              </a:spcAft>
              <a:buNone/>
            </a:pPr>
            <a:r>
              <a:rPr lang="en" dirty="0"/>
              <a:t>Families </a:t>
            </a:r>
            <a:endParaRPr dirty="0"/>
          </a:p>
          <a:p>
            <a:pPr marL="0" lvl="0" indent="0" algn="l" rtl="0">
              <a:spcBef>
                <a:spcPts val="0"/>
              </a:spcBef>
              <a:spcAft>
                <a:spcPts val="0"/>
              </a:spcAft>
              <a:buNone/>
            </a:pPr>
            <a:r>
              <a:rPr lang="en" dirty="0">
                <a:solidFill>
                  <a:schemeClr val="dk1"/>
                </a:solidFill>
              </a:rPr>
              <a:t>Smaller scaled social organizations include many </a:t>
            </a:r>
            <a:r>
              <a:rPr lang="en" b="1" dirty="0">
                <a:solidFill>
                  <a:schemeClr val="dk1"/>
                </a:solidFill>
              </a:rPr>
              <a:t>everyday groups</a:t>
            </a:r>
            <a:r>
              <a:rPr lang="en" dirty="0">
                <a:solidFill>
                  <a:schemeClr val="dk1"/>
                </a:solidFill>
              </a:rPr>
              <a:t> that people would not even think have these characteristics. These small social organizations can include things such as </a:t>
            </a:r>
            <a:r>
              <a:rPr lang="en" b="1" dirty="0">
                <a:solidFill>
                  <a:schemeClr val="dk1"/>
                </a:solidFill>
              </a:rPr>
              <a:t>bands, clubs, or even sports teams.</a:t>
            </a: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61d122766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61d122766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laws make them the “must” instead of “should”, that means if you do not obey these legislations you would be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61d1227664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61d122766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61d1227664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61d122766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group write down 5 answers to </a:t>
            </a:r>
            <a:r>
              <a:rPr lang="en-US"/>
              <a:t>this question</a:t>
            </a:r>
          </a:p>
        </p:txBody>
      </p:sp>
      <p:sp>
        <p:nvSpPr>
          <p:cNvPr id="4" name="Slide Number Placeholder 3"/>
          <p:cNvSpPr>
            <a:spLocks noGrp="1"/>
          </p:cNvSpPr>
          <p:nvPr>
            <p:ph type="sldNum" sz="quarter" idx="5"/>
          </p:nvPr>
        </p:nvSpPr>
        <p:spPr/>
        <p:txBody>
          <a:bodyPr/>
          <a:lstStyle/>
          <a:p>
            <a:fld id="{92BDC930-B850-D14E-82E7-F8A0B89D76A4}" type="slidenum">
              <a:rPr lang="en-US" smtClean="0"/>
              <a:t>31</a:t>
            </a:fld>
            <a:endParaRPr lang="en-US"/>
          </a:p>
        </p:txBody>
      </p:sp>
    </p:spTree>
    <p:extLst>
      <p:ext uri="{BB962C8B-B14F-4D97-AF65-F5344CB8AC3E}">
        <p14:creationId xmlns:p14="http://schemas.microsoft.com/office/powerpoint/2010/main" val="3107151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bd1fb5de5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bd1fb5de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school sports team, The members of the team all have the same goals, which is to win, and they all work together to accomplish that common goal. It is also clear to see the structure in the team. While everyone has the same goal in mind, they have different roles, or positions, that play a part to get there. To achieve their goal they must be united.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Within the hospital are small social organization—for example, the nursing staff and the surgery team. These smaller organizations work closer together to accomplish more for their area, which in turn makes the hospital more successful and long lasting. As a whole, the hospital contains all the characteristics of being a social organization. In a hospital, there are various relationships between all of the members of the staff and also with the patients.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is also division of labor, structure, cohesiveness, and communication systems. To operate to the utmost effectiveness, a hospital needs to contain all of the characteristics of a social organization because that is what makes it strong. Without one of these things, it would be difficult for this organization to run.</a:t>
            </a: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9b882a853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9b882a853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b882a853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b882a853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8bd1fb5de5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8bd1fb5de5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d91a2484000888a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d91a2484000888a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b882a8539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9b882a853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d91a2484000888a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d91a2484000888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11/29/23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6063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11/29/23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37004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11/29/23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97893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p:nvPr/>
        </p:nvSpPr>
        <p:spPr>
          <a:xfrm>
            <a:off x="228600" y="194400"/>
            <a:ext cx="11734800" cy="64692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4"/>
          <p:cNvSpPr txBox="1">
            <a:spLocks noGrp="1"/>
          </p:cNvSpPr>
          <p:nvPr>
            <p:ph type="title"/>
          </p:nvPr>
        </p:nvSpPr>
        <p:spPr>
          <a:xfrm>
            <a:off x="960000" y="593367"/>
            <a:ext cx="10272000" cy="1594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960000" y="2635600"/>
            <a:ext cx="9892400" cy="2817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Font typeface="Anaheim"/>
              <a:buChar char="●"/>
              <a:defRPr/>
            </a:lvl1pPr>
            <a:lvl2pPr marL="1219170" lvl="1" indent="-423323" rtl="0">
              <a:spcBef>
                <a:spcPts val="0"/>
              </a:spcBef>
              <a:spcAft>
                <a:spcPts val="0"/>
              </a:spcAft>
              <a:buSzPts val="1400"/>
              <a:buFont typeface="Roboto Condensed Light"/>
              <a:buChar char="○"/>
              <a:defRPr/>
            </a:lvl2pPr>
            <a:lvl3pPr marL="1828754" lvl="2" indent="-423323" rtl="0">
              <a:lnSpc>
                <a:spcPct val="115000"/>
              </a:lnSpc>
              <a:spcBef>
                <a:spcPts val="0"/>
              </a:spcBef>
              <a:spcAft>
                <a:spcPts val="0"/>
              </a:spcAft>
              <a:buSzPts val="1400"/>
              <a:buFont typeface="Roboto Condensed Light"/>
              <a:buChar char="■"/>
              <a:defRPr/>
            </a:lvl3pPr>
            <a:lvl4pPr marL="2438339" lvl="3" indent="-423323" rtl="0">
              <a:lnSpc>
                <a:spcPct val="115000"/>
              </a:lnSpc>
              <a:spcBef>
                <a:spcPts val="0"/>
              </a:spcBef>
              <a:spcAft>
                <a:spcPts val="0"/>
              </a:spcAft>
              <a:buSzPts val="1400"/>
              <a:buFont typeface="Roboto Condensed Light"/>
              <a:buChar char="●"/>
              <a:defRPr/>
            </a:lvl4pPr>
            <a:lvl5pPr marL="3047924" lvl="4" indent="-423323" rtl="0">
              <a:lnSpc>
                <a:spcPct val="115000"/>
              </a:lnSpc>
              <a:spcBef>
                <a:spcPts val="0"/>
              </a:spcBef>
              <a:spcAft>
                <a:spcPts val="0"/>
              </a:spcAft>
              <a:buSzPts val="1400"/>
              <a:buFont typeface="Roboto Condensed Light"/>
              <a:buChar char="○"/>
              <a:defRPr/>
            </a:lvl5pPr>
            <a:lvl6pPr marL="3657509" lvl="5" indent="-423323" rtl="0">
              <a:lnSpc>
                <a:spcPct val="115000"/>
              </a:lnSpc>
              <a:spcBef>
                <a:spcPts val="0"/>
              </a:spcBef>
              <a:spcAft>
                <a:spcPts val="0"/>
              </a:spcAft>
              <a:buSzPts val="1400"/>
              <a:buFont typeface="Roboto Condensed Light"/>
              <a:buChar char="■"/>
              <a:defRPr/>
            </a:lvl6pPr>
            <a:lvl7pPr marL="4267093" lvl="6" indent="-423323" rtl="0">
              <a:lnSpc>
                <a:spcPct val="115000"/>
              </a:lnSpc>
              <a:spcBef>
                <a:spcPts val="0"/>
              </a:spcBef>
              <a:spcAft>
                <a:spcPts val="0"/>
              </a:spcAft>
              <a:buSzPts val="1400"/>
              <a:buFont typeface="Roboto Condensed Light"/>
              <a:buChar char="●"/>
              <a:defRPr/>
            </a:lvl7pPr>
            <a:lvl8pPr marL="4876678" lvl="7" indent="-423323" rtl="0">
              <a:lnSpc>
                <a:spcPct val="115000"/>
              </a:lnSpc>
              <a:spcBef>
                <a:spcPts val="0"/>
              </a:spcBef>
              <a:spcAft>
                <a:spcPts val="0"/>
              </a:spcAft>
              <a:buSzPts val="1400"/>
              <a:buFont typeface="Roboto Condensed Light"/>
              <a:buChar char="○"/>
              <a:defRPr/>
            </a:lvl8pPr>
            <a:lvl9pPr marL="5486263" lvl="8" indent="-423323" rtl="0">
              <a:lnSpc>
                <a:spcPct val="115000"/>
              </a:lnSpc>
              <a:spcBef>
                <a:spcPts val="0"/>
              </a:spcBef>
              <a:spcAft>
                <a:spcPts val="0"/>
              </a:spcAft>
              <a:buSzPts val="1400"/>
              <a:buFont typeface="Roboto Condensed Light"/>
              <a:buChar char="■"/>
              <a:defRPr/>
            </a:lvl9pPr>
          </a:lstStyle>
          <a:p>
            <a:endParaRPr/>
          </a:p>
        </p:txBody>
      </p:sp>
      <p:grpSp>
        <p:nvGrpSpPr>
          <p:cNvPr id="21" name="Google Shape;21;p4"/>
          <p:cNvGrpSpPr/>
          <p:nvPr/>
        </p:nvGrpSpPr>
        <p:grpSpPr>
          <a:xfrm>
            <a:off x="581167" y="129701"/>
            <a:ext cx="11029667" cy="6534567"/>
            <a:chOff x="435875" y="97275"/>
            <a:chExt cx="8272250" cy="4900925"/>
          </a:xfrm>
        </p:grpSpPr>
        <p:grpSp>
          <p:nvGrpSpPr>
            <p:cNvPr id="22" name="Google Shape;22;p4"/>
            <p:cNvGrpSpPr/>
            <p:nvPr/>
          </p:nvGrpSpPr>
          <p:grpSpPr>
            <a:xfrm flipH="1">
              <a:off x="435875" y="1292300"/>
              <a:ext cx="90900" cy="3705900"/>
              <a:chOff x="7952125" y="1292300"/>
              <a:chExt cx="90900" cy="3705900"/>
            </a:xfrm>
          </p:grpSpPr>
          <p:sp>
            <p:nvSpPr>
              <p:cNvPr id="23" name="Google Shape;23;p4"/>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24" name="Google Shape;24;p4"/>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nvGrpSpPr>
            <p:cNvPr id="25" name="Google Shape;25;p4"/>
            <p:cNvGrpSpPr/>
            <p:nvPr/>
          </p:nvGrpSpPr>
          <p:grpSpPr>
            <a:xfrm rot="10800000">
              <a:off x="8617225" y="97275"/>
              <a:ext cx="90900" cy="3705900"/>
              <a:chOff x="7952125" y="1292300"/>
              <a:chExt cx="90900" cy="3705900"/>
            </a:xfrm>
          </p:grpSpPr>
          <p:sp>
            <p:nvSpPr>
              <p:cNvPr id="26" name="Google Shape;26;p4"/>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27" name="Google Shape;27;p4"/>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4095209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5"/>
          <p:cNvSpPr/>
          <p:nvPr/>
        </p:nvSpPr>
        <p:spPr>
          <a:xfrm>
            <a:off x="228600" y="194400"/>
            <a:ext cx="11734800" cy="64692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5"/>
          <p:cNvSpPr txBox="1">
            <a:spLocks noGrp="1"/>
          </p:cNvSpPr>
          <p:nvPr>
            <p:ph type="subTitle" idx="1"/>
          </p:nvPr>
        </p:nvSpPr>
        <p:spPr>
          <a:xfrm>
            <a:off x="2584000" y="2095800"/>
            <a:ext cx="7024000" cy="16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2584000" y="4044632"/>
            <a:ext cx="7024000" cy="16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3" name="Google Shape;33;p5"/>
          <p:cNvGrpSpPr/>
          <p:nvPr/>
        </p:nvGrpSpPr>
        <p:grpSpPr>
          <a:xfrm>
            <a:off x="220933" y="1723067"/>
            <a:ext cx="11132267" cy="4941200"/>
            <a:chOff x="165700" y="1292300"/>
            <a:chExt cx="8349200" cy="3705900"/>
          </a:xfrm>
        </p:grpSpPr>
        <p:grpSp>
          <p:nvGrpSpPr>
            <p:cNvPr id="34" name="Google Shape;34;p5"/>
            <p:cNvGrpSpPr/>
            <p:nvPr/>
          </p:nvGrpSpPr>
          <p:grpSpPr>
            <a:xfrm rot="10800000">
              <a:off x="165700" y="4608500"/>
              <a:ext cx="7941000" cy="90900"/>
              <a:chOff x="1239825" y="571500"/>
              <a:chExt cx="7941000" cy="90900"/>
            </a:xfrm>
          </p:grpSpPr>
          <p:cxnSp>
            <p:nvCxnSpPr>
              <p:cNvPr id="35" name="Google Shape;35;p5"/>
              <p:cNvCxnSpPr/>
              <p:nvPr/>
            </p:nvCxnSpPr>
            <p:spPr>
              <a:xfrm>
                <a:off x="1239825" y="571500"/>
                <a:ext cx="7941000" cy="0"/>
              </a:xfrm>
              <a:prstGeom prst="straightConnector1">
                <a:avLst/>
              </a:prstGeom>
              <a:noFill/>
              <a:ln w="9525" cap="flat" cmpd="sng">
                <a:solidFill>
                  <a:schemeClr val="dk1"/>
                </a:solidFill>
                <a:prstDash val="solid"/>
                <a:round/>
                <a:headEnd type="none" w="med" len="med"/>
                <a:tailEnd type="none" w="med" len="med"/>
              </a:ln>
            </p:spPr>
          </p:cxnSp>
          <p:sp>
            <p:nvSpPr>
              <p:cNvPr id="36" name="Google Shape;36;p5"/>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 name="Google Shape;37;p5"/>
            <p:cNvGrpSpPr/>
            <p:nvPr/>
          </p:nvGrpSpPr>
          <p:grpSpPr>
            <a:xfrm flipH="1">
              <a:off x="8424000" y="1292300"/>
              <a:ext cx="90900" cy="3705900"/>
              <a:chOff x="7952125" y="1292300"/>
              <a:chExt cx="90900" cy="3705900"/>
            </a:xfrm>
          </p:grpSpPr>
          <p:sp>
            <p:nvSpPr>
              <p:cNvPr id="38" name="Google Shape;38;p5"/>
              <p:cNvSpPr/>
              <p:nvPr/>
            </p:nvSpPr>
            <p:spPr>
              <a:xfrm rot="5400000">
                <a:off x="7744975" y="149945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9" name="Google Shape;39;p5"/>
              <p:cNvCxnSpPr/>
              <p:nvPr/>
            </p:nvCxnSpPr>
            <p:spPr>
              <a:xfrm>
                <a:off x="8043025" y="1292300"/>
                <a:ext cx="0" cy="370590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1459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3" name="Google Shape;13;p3"/>
          <p:cNvSpPr/>
          <p:nvPr/>
        </p:nvSpPr>
        <p:spPr>
          <a:xfrm>
            <a:off x="228600" y="194400"/>
            <a:ext cx="11734800" cy="6469200"/>
          </a:xfrm>
          <a:prstGeom prst="rect">
            <a:avLst/>
          </a:prstGeom>
          <a:solidFill>
            <a:schemeClr val="accent2"/>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title"/>
          </p:nvPr>
        </p:nvSpPr>
        <p:spPr>
          <a:xfrm>
            <a:off x="1858067" y="3337267"/>
            <a:ext cx="5813600" cy="171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5067">
                <a:solidFill>
                  <a:schemeClr val="l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1858067" y="2285203"/>
            <a:ext cx="1600000" cy="1122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2"/>
              </a:buClr>
              <a:buSzPts val="6000"/>
              <a:buNone/>
              <a:defRPr sz="8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1858067" y="4991349"/>
            <a:ext cx="5813600" cy="5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solidFill>
                  <a:schemeClr val="lt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251273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sp>
        <p:nvSpPr>
          <p:cNvPr id="71" name="Google Shape;71;p11"/>
          <p:cNvSpPr/>
          <p:nvPr/>
        </p:nvSpPr>
        <p:spPr>
          <a:xfrm>
            <a:off x="228600" y="194400"/>
            <a:ext cx="11734800" cy="64692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1"/>
          <p:cNvSpPr txBox="1">
            <a:spLocks noGrp="1"/>
          </p:cNvSpPr>
          <p:nvPr>
            <p:ph type="title" hasCustomPrompt="1"/>
          </p:nvPr>
        </p:nvSpPr>
        <p:spPr>
          <a:xfrm>
            <a:off x="2320000" y="2384200"/>
            <a:ext cx="7552000" cy="155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6000"/>
              <a:buNone/>
              <a:defRPr sz="8000">
                <a:solidFill>
                  <a:schemeClr val="accent2"/>
                </a:solidFill>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73" name="Google Shape;73;p11"/>
          <p:cNvSpPr txBox="1">
            <a:spLocks noGrp="1"/>
          </p:cNvSpPr>
          <p:nvPr>
            <p:ph type="subTitle" idx="1"/>
          </p:nvPr>
        </p:nvSpPr>
        <p:spPr>
          <a:xfrm>
            <a:off x="2320000" y="3943400"/>
            <a:ext cx="7552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867"/>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74" name="Google Shape;74;p11"/>
          <p:cNvGrpSpPr/>
          <p:nvPr/>
        </p:nvGrpSpPr>
        <p:grpSpPr>
          <a:xfrm>
            <a:off x="220731" y="397934"/>
            <a:ext cx="11744964" cy="6045733"/>
            <a:chOff x="165548" y="298450"/>
            <a:chExt cx="8808723" cy="4534300"/>
          </a:xfrm>
        </p:grpSpPr>
        <p:grpSp>
          <p:nvGrpSpPr>
            <p:cNvPr id="75" name="Google Shape;75;p11"/>
            <p:cNvGrpSpPr/>
            <p:nvPr/>
          </p:nvGrpSpPr>
          <p:grpSpPr>
            <a:xfrm rot="10800000">
              <a:off x="165548" y="4741850"/>
              <a:ext cx="6506400" cy="90900"/>
              <a:chOff x="1239825" y="571500"/>
              <a:chExt cx="6506400" cy="90900"/>
            </a:xfrm>
          </p:grpSpPr>
          <p:cxnSp>
            <p:nvCxnSpPr>
              <p:cNvPr id="76" name="Google Shape;76;p11"/>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77" name="Google Shape;77;p1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 name="Google Shape;78;p11"/>
            <p:cNvGrpSpPr/>
            <p:nvPr/>
          </p:nvGrpSpPr>
          <p:grpSpPr>
            <a:xfrm rot="10800000" flipH="1">
              <a:off x="2467871" y="298450"/>
              <a:ext cx="6506400" cy="90900"/>
              <a:chOff x="1239825" y="571500"/>
              <a:chExt cx="6506400" cy="90900"/>
            </a:xfrm>
          </p:grpSpPr>
          <p:cxnSp>
            <p:nvCxnSpPr>
              <p:cNvPr id="79" name="Google Shape;79;p11"/>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80" name="Google Shape;80;p11"/>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566216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p:nvPr/>
        </p:nvSpPr>
        <p:spPr>
          <a:xfrm>
            <a:off x="228600" y="194400"/>
            <a:ext cx="11734800" cy="64692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960000" y="1536633"/>
            <a:ext cx="10272000" cy="25484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Char char="●"/>
              <a:defRPr/>
            </a:lvl1pPr>
            <a:lvl2pPr marL="1219170" lvl="1" indent="-406390" rtl="0">
              <a:lnSpc>
                <a:spcPct val="115000"/>
              </a:lnSpc>
              <a:spcBef>
                <a:spcPts val="0"/>
              </a:spcBef>
              <a:spcAft>
                <a:spcPts val="0"/>
              </a:spcAft>
              <a:buSzPts val="1200"/>
              <a:buChar char="○"/>
              <a:defRPr/>
            </a:lvl2pPr>
            <a:lvl3pPr marL="1828754" lvl="2" indent="-406390" rtl="0">
              <a:lnSpc>
                <a:spcPct val="115000"/>
              </a:lnSpc>
              <a:spcBef>
                <a:spcPts val="0"/>
              </a:spcBef>
              <a:spcAft>
                <a:spcPts val="0"/>
              </a:spcAft>
              <a:buSzPts val="1200"/>
              <a:buChar char="■"/>
              <a:defRPr/>
            </a:lvl3pPr>
            <a:lvl4pPr marL="2438339" lvl="3" indent="-406390" rtl="0">
              <a:lnSpc>
                <a:spcPct val="115000"/>
              </a:lnSpc>
              <a:spcBef>
                <a:spcPts val="0"/>
              </a:spcBef>
              <a:spcAft>
                <a:spcPts val="0"/>
              </a:spcAft>
              <a:buSzPts val="1200"/>
              <a:buChar char="●"/>
              <a:defRPr/>
            </a:lvl4pPr>
            <a:lvl5pPr marL="3047924" lvl="4" indent="-406390" rtl="0">
              <a:lnSpc>
                <a:spcPct val="115000"/>
              </a:lnSpc>
              <a:spcBef>
                <a:spcPts val="0"/>
              </a:spcBef>
              <a:spcAft>
                <a:spcPts val="0"/>
              </a:spcAft>
              <a:buSzPts val="1200"/>
              <a:buChar char="○"/>
              <a:defRPr/>
            </a:lvl5pPr>
            <a:lvl6pPr marL="3657509" lvl="5" indent="-406390" rtl="0">
              <a:lnSpc>
                <a:spcPct val="115000"/>
              </a:lnSpc>
              <a:spcBef>
                <a:spcPts val="0"/>
              </a:spcBef>
              <a:spcAft>
                <a:spcPts val="0"/>
              </a:spcAft>
              <a:buSzPts val="1200"/>
              <a:buChar char="■"/>
              <a:defRPr/>
            </a:lvl6pPr>
            <a:lvl7pPr marL="4267093" lvl="6" indent="-406390" rtl="0">
              <a:lnSpc>
                <a:spcPct val="115000"/>
              </a:lnSpc>
              <a:spcBef>
                <a:spcPts val="0"/>
              </a:spcBef>
              <a:spcAft>
                <a:spcPts val="0"/>
              </a:spcAft>
              <a:buSzPts val="1200"/>
              <a:buChar char="●"/>
              <a:defRPr/>
            </a:lvl7pPr>
            <a:lvl8pPr marL="4876678" lvl="7" indent="-406390" rtl="0">
              <a:lnSpc>
                <a:spcPct val="115000"/>
              </a:lnSpc>
              <a:spcBef>
                <a:spcPts val="0"/>
              </a:spcBef>
              <a:spcAft>
                <a:spcPts val="0"/>
              </a:spcAft>
              <a:buSzPts val="1200"/>
              <a:buChar char="○"/>
              <a:defRPr/>
            </a:lvl8pPr>
            <a:lvl9pPr marL="5486263" lvl="8" indent="-406390" rtl="0">
              <a:lnSpc>
                <a:spcPct val="115000"/>
              </a:lnSpc>
              <a:spcBef>
                <a:spcPts val="0"/>
              </a:spcBef>
              <a:spcAft>
                <a:spcPts val="0"/>
              </a:spcAft>
              <a:buSzPts val="1200"/>
              <a:buChar char="■"/>
              <a:defRPr/>
            </a:lvl9pPr>
          </a:lstStyle>
          <a:p>
            <a:endParaRPr/>
          </a:p>
        </p:txBody>
      </p:sp>
      <p:grpSp>
        <p:nvGrpSpPr>
          <p:cNvPr id="50" name="Google Shape;50;p7"/>
          <p:cNvGrpSpPr/>
          <p:nvPr/>
        </p:nvGrpSpPr>
        <p:grpSpPr>
          <a:xfrm rot="10800000" flipH="1">
            <a:off x="3336031" y="6322467"/>
            <a:ext cx="8675200" cy="121200"/>
            <a:chOff x="1239825" y="571500"/>
            <a:chExt cx="6506400" cy="90900"/>
          </a:xfrm>
        </p:grpSpPr>
        <p:cxnSp>
          <p:nvCxnSpPr>
            <p:cNvPr id="51" name="Google Shape;51;p7"/>
            <p:cNvCxnSpPr/>
            <p:nvPr/>
          </p:nvCxnSpPr>
          <p:spPr>
            <a:xfrm>
              <a:off x="1239825" y="571500"/>
              <a:ext cx="6506400" cy="0"/>
            </a:xfrm>
            <a:prstGeom prst="straightConnector1">
              <a:avLst/>
            </a:prstGeom>
            <a:noFill/>
            <a:ln w="9525" cap="flat" cmpd="sng">
              <a:solidFill>
                <a:schemeClr val="dk1"/>
              </a:solidFill>
              <a:prstDash val="solid"/>
              <a:round/>
              <a:headEnd type="none" w="med" len="med"/>
              <a:tailEnd type="none" w="med" len="med"/>
            </a:ln>
          </p:spPr>
        </p:cxnSp>
        <p:sp>
          <p:nvSpPr>
            <p:cNvPr id="52" name="Google Shape;52;p7"/>
            <p:cNvSpPr/>
            <p:nvPr/>
          </p:nvSpPr>
          <p:spPr>
            <a:xfrm>
              <a:off x="1239825" y="571500"/>
              <a:ext cx="505200" cy="9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3188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11/29/23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41826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11/29/23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601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11/29/23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7147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11/29/23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1080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11/29/23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51760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11/29/23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3440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11/29/23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17287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11/29/23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43515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11/29/23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18834414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 id="2147483673" r:id="rId13"/>
    <p:sldLayoutId id="2147483674" r:id="rId14"/>
    <p:sldLayoutId id="2147483675" r:id="rId15"/>
    <p:sldLayoutId id="2147483676" r:id="rId16"/>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Icon Of People Connecting">
            <a:extLst>
              <a:ext uri="{FF2B5EF4-FFF2-40B4-BE49-F238E27FC236}">
                <a16:creationId xmlns:a16="http://schemas.microsoft.com/office/drawing/2014/main" id="{37AE0B30-E0FB-6EA2-BB17-CF5AEF0654F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20" y="10"/>
            <a:ext cx="12188932" cy="6857990"/>
          </a:xfrm>
          <a:prstGeom prst="rect">
            <a:avLst/>
          </a:prstGeom>
        </p:spPr>
      </p:pic>
      <p:sp useBgFill="1">
        <p:nvSpPr>
          <p:cNvPr id="11" name="Freeform: Shape 10">
            <a:extLst>
              <a:ext uri="{FF2B5EF4-FFF2-40B4-BE49-F238E27FC236}">
                <a16:creationId xmlns:a16="http://schemas.microsoft.com/office/drawing/2014/main" id="{55D2029A-A407-48E4-B880-B4F8D8EFAE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88952" cy="3362325"/>
          </a:xfrm>
          <a:custGeom>
            <a:avLst/>
            <a:gdLst>
              <a:gd name="connsiteX0" fmla="*/ 4542576 w 12188952"/>
              <a:gd name="connsiteY0" fmla="*/ 203817 h 3602877"/>
              <a:gd name="connsiteX1" fmla="*/ 5194297 w 12188952"/>
              <a:gd name="connsiteY1" fmla="*/ 381665 h 3602877"/>
              <a:gd name="connsiteX2" fmla="*/ 5901419 w 12188952"/>
              <a:gd name="connsiteY2" fmla="*/ 1003103 h 3602877"/>
              <a:gd name="connsiteX3" fmla="*/ 7796356 w 12188952"/>
              <a:gd name="connsiteY3" fmla="*/ 1324958 h 3602877"/>
              <a:gd name="connsiteX4" fmla="*/ 9174452 w 12188952"/>
              <a:gd name="connsiteY4" fmla="*/ 617080 h 3602877"/>
              <a:gd name="connsiteX5" fmla="*/ 12102538 w 12188952"/>
              <a:gd name="connsiteY5" fmla="*/ 813997 h 3602877"/>
              <a:gd name="connsiteX6" fmla="*/ 12188952 w 12188952"/>
              <a:gd name="connsiteY6" fmla="*/ 876736 h 3602877"/>
              <a:gd name="connsiteX7" fmla="*/ 12188952 w 12188952"/>
              <a:gd name="connsiteY7" fmla="*/ 3602877 h 3602877"/>
              <a:gd name="connsiteX8" fmla="*/ 0 w 12188952"/>
              <a:gd name="connsiteY8" fmla="*/ 3602877 h 3602877"/>
              <a:gd name="connsiteX9" fmla="*/ 0 w 12188952"/>
              <a:gd name="connsiteY9" fmla="*/ 1345581 h 3602877"/>
              <a:gd name="connsiteX10" fmla="*/ 64937 w 12188952"/>
              <a:gd name="connsiteY10" fmla="*/ 1306589 h 3602877"/>
              <a:gd name="connsiteX11" fmla="*/ 1111495 w 12188952"/>
              <a:gd name="connsiteY11" fmla="*/ 1215577 h 3602877"/>
              <a:gd name="connsiteX12" fmla="*/ 2321706 w 12188952"/>
              <a:gd name="connsiteY12" fmla="*/ 1365710 h 3602877"/>
              <a:gd name="connsiteX13" fmla="*/ 3194150 w 12188952"/>
              <a:gd name="connsiteY13" fmla="*/ 838924 h 3602877"/>
              <a:gd name="connsiteX14" fmla="*/ 4542576 w 12188952"/>
              <a:gd name="connsiteY14" fmla="*/ 203817 h 3602877"/>
              <a:gd name="connsiteX15" fmla="*/ 2290038 w 12188952"/>
              <a:gd name="connsiteY15" fmla="*/ 102715 h 3602877"/>
              <a:gd name="connsiteX16" fmla="*/ 2719606 w 12188952"/>
              <a:gd name="connsiteY16" fmla="*/ 350616 h 3602877"/>
              <a:gd name="connsiteX17" fmla="*/ 2518292 w 12188952"/>
              <a:gd name="connsiteY17" fmla="*/ 952264 h 3602877"/>
              <a:gd name="connsiteX18" fmla="*/ 2346310 w 12188952"/>
              <a:gd name="connsiteY18" fmla="*/ 998559 h 3602877"/>
              <a:gd name="connsiteX19" fmla="*/ 1916742 w 12188952"/>
              <a:gd name="connsiteY19" fmla="*/ 750657 h 3602877"/>
              <a:gd name="connsiteX20" fmla="*/ 2118056 w 12188952"/>
              <a:gd name="connsiteY20" fmla="*/ 149010 h 3602877"/>
              <a:gd name="connsiteX21" fmla="*/ 2290038 w 12188952"/>
              <a:gd name="connsiteY21" fmla="*/ 102715 h 3602877"/>
              <a:gd name="connsiteX22" fmla="*/ 3230477 w 12188952"/>
              <a:gd name="connsiteY22" fmla="*/ 424 h 3602877"/>
              <a:gd name="connsiteX23" fmla="*/ 3442968 w 12188952"/>
              <a:gd name="connsiteY23" fmla="*/ 123053 h 3602877"/>
              <a:gd name="connsiteX24" fmla="*/ 3343384 w 12188952"/>
              <a:gd name="connsiteY24" fmla="*/ 420668 h 3602877"/>
              <a:gd name="connsiteX25" fmla="*/ 3258310 w 12188952"/>
              <a:gd name="connsiteY25" fmla="*/ 443568 h 3602877"/>
              <a:gd name="connsiteX26" fmla="*/ 3045818 w 12188952"/>
              <a:gd name="connsiteY26" fmla="*/ 320940 h 3602877"/>
              <a:gd name="connsiteX27" fmla="*/ 3145403 w 12188952"/>
              <a:gd name="connsiteY27" fmla="*/ 23324 h 3602877"/>
              <a:gd name="connsiteX28" fmla="*/ 3230477 w 12188952"/>
              <a:gd name="connsiteY28" fmla="*/ 424 h 360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88952" h="3602877">
                <a:moveTo>
                  <a:pt x="4542576" y="203817"/>
                </a:moveTo>
                <a:cubicBezTo>
                  <a:pt x="4757384" y="212378"/>
                  <a:pt x="4975356" y="270695"/>
                  <a:pt x="5194297" y="381665"/>
                </a:cubicBezTo>
                <a:cubicBezTo>
                  <a:pt x="5466015" y="519380"/>
                  <a:pt x="5694109" y="768676"/>
                  <a:pt x="5901419" y="1003103"/>
                </a:cubicBezTo>
                <a:cubicBezTo>
                  <a:pt x="6457219" y="1631811"/>
                  <a:pt x="7145393" y="1649803"/>
                  <a:pt x="7796356" y="1324958"/>
                </a:cubicBezTo>
                <a:cubicBezTo>
                  <a:pt x="8258529" y="1093435"/>
                  <a:pt x="8696930" y="808698"/>
                  <a:pt x="9174452" y="617080"/>
                </a:cubicBezTo>
                <a:cubicBezTo>
                  <a:pt x="10211132" y="198893"/>
                  <a:pt x="11215710" y="217816"/>
                  <a:pt x="12102538" y="813997"/>
                </a:cubicBezTo>
                <a:lnTo>
                  <a:pt x="12188952" y="876736"/>
                </a:lnTo>
                <a:lnTo>
                  <a:pt x="12188952" y="3602877"/>
                </a:lnTo>
                <a:lnTo>
                  <a:pt x="0" y="3602877"/>
                </a:lnTo>
                <a:lnTo>
                  <a:pt x="0" y="1345581"/>
                </a:lnTo>
                <a:lnTo>
                  <a:pt x="64937" y="1306589"/>
                </a:lnTo>
                <a:cubicBezTo>
                  <a:pt x="396911" y="1135764"/>
                  <a:pt x="745335" y="1140050"/>
                  <a:pt x="1111495" y="1215577"/>
                </a:cubicBezTo>
                <a:cubicBezTo>
                  <a:pt x="1509763" y="1297442"/>
                  <a:pt x="1917218" y="1359021"/>
                  <a:pt x="2321706" y="1365710"/>
                </a:cubicBezTo>
                <a:cubicBezTo>
                  <a:pt x="2696616" y="1371691"/>
                  <a:pt x="2949816" y="1090973"/>
                  <a:pt x="3194150" y="838924"/>
                </a:cubicBezTo>
                <a:cubicBezTo>
                  <a:pt x="3612733" y="406968"/>
                  <a:pt x="4069998" y="184983"/>
                  <a:pt x="4542576" y="203817"/>
                </a:cubicBezTo>
                <a:close/>
                <a:moveTo>
                  <a:pt x="2290038" y="102715"/>
                </a:moveTo>
                <a:cubicBezTo>
                  <a:pt x="2464498" y="91895"/>
                  <a:pt x="2636716" y="184257"/>
                  <a:pt x="2719606" y="350616"/>
                </a:cubicBezTo>
                <a:cubicBezTo>
                  <a:pt x="2830128" y="572429"/>
                  <a:pt x="2739996" y="841796"/>
                  <a:pt x="2518292" y="952264"/>
                </a:cubicBezTo>
                <a:cubicBezTo>
                  <a:pt x="2462865" y="979881"/>
                  <a:pt x="2404462" y="994953"/>
                  <a:pt x="2346310" y="998559"/>
                </a:cubicBezTo>
                <a:cubicBezTo>
                  <a:pt x="2171851" y="1009379"/>
                  <a:pt x="1999634" y="917016"/>
                  <a:pt x="1916742" y="750657"/>
                </a:cubicBezTo>
                <a:cubicBezTo>
                  <a:pt x="1806220" y="528844"/>
                  <a:pt x="1896352" y="259477"/>
                  <a:pt x="2118056" y="149010"/>
                </a:cubicBezTo>
                <a:cubicBezTo>
                  <a:pt x="2173483" y="121393"/>
                  <a:pt x="2231885" y="106322"/>
                  <a:pt x="2290038" y="102715"/>
                </a:cubicBezTo>
                <a:close/>
                <a:moveTo>
                  <a:pt x="3230477" y="424"/>
                </a:moveTo>
                <a:cubicBezTo>
                  <a:pt x="3316776" y="-4928"/>
                  <a:pt x="3401965" y="40760"/>
                  <a:pt x="3442968" y="123053"/>
                </a:cubicBezTo>
                <a:cubicBezTo>
                  <a:pt x="3497641" y="232777"/>
                  <a:pt x="3453055" y="366023"/>
                  <a:pt x="3343384" y="420668"/>
                </a:cubicBezTo>
                <a:cubicBezTo>
                  <a:pt x="3315966" y="434329"/>
                  <a:pt x="3287077" y="441785"/>
                  <a:pt x="3258310" y="443568"/>
                </a:cubicBezTo>
                <a:cubicBezTo>
                  <a:pt x="3172011" y="448921"/>
                  <a:pt x="3086822" y="403232"/>
                  <a:pt x="3045818" y="320940"/>
                </a:cubicBezTo>
                <a:cubicBezTo>
                  <a:pt x="2991146" y="211215"/>
                  <a:pt x="3035731" y="77969"/>
                  <a:pt x="3145403" y="23324"/>
                </a:cubicBezTo>
                <a:cubicBezTo>
                  <a:pt x="3172821" y="9663"/>
                  <a:pt x="3201710" y="2208"/>
                  <a:pt x="3230477" y="42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114241-72D9-D340-B3E6-E9C5B682632A}"/>
              </a:ext>
            </a:extLst>
          </p:cNvPr>
          <p:cNvSpPr>
            <a:spLocks noGrp="1"/>
          </p:cNvSpPr>
          <p:nvPr>
            <p:ph type="ctrTitle"/>
          </p:nvPr>
        </p:nvSpPr>
        <p:spPr>
          <a:xfrm>
            <a:off x="612648" y="557784"/>
            <a:ext cx="6045327" cy="1305092"/>
          </a:xfrm>
        </p:spPr>
        <p:txBody>
          <a:bodyPr anchor="ctr">
            <a:normAutofit/>
          </a:bodyPr>
          <a:lstStyle/>
          <a:p>
            <a:r>
              <a:rPr lang="en-US" sz="4400" dirty="0"/>
              <a:t>Social Organization</a:t>
            </a:r>
          </a:p>
        </p:txBody>
      </p:sp>
      <p:sp>
        <p:nvSpPr>
          <p:cNvPr id="3" name="Subtitle 2">
            <a:extLst>
              <a:ext uri="{FF2B5EF4-FFF2-40B4-BE49-F238E27FC236}">
                <a16:creationId xmlns:a16="http://schemas.microsoft.com/office/drawing/2014/main" id="{B26A8C04-D2C6-1E41-8E24-C671F02CF5B8}"/>
              </a:ext>
            </a:extLst>
          </p:cNvPr>
          <p:cNvSpPr>
            <a:spLocks noGrp="1"/>
          </p:cNvSpPr>
          <p:nvPr>
            <p:ph type="subTitle" idx="1"/>
          </p:nvPr>
        </p:nvSpPr>
        <p:spPr>
          <a:xfrm>
            <a:off x="7048500" y="557785"/>
            <a:ext cx="4533900" cy="1305092"/>
          </a:xfrm>
        </p:spPr>
        <p:txBody>
          <a:bodyPr anchor="ctr">
            <a:normAutofit/>
          </a:bodyPr>
          <a:lstStyle/>
          <a:p>
            <a:r>
              <a:rPr lang="en-US" dirty="0"/>
              <a:t>Jas</a:t>
            </a:r>
          </a:p>
        </p:txBody>
      </p:sp>
    </p:spTree>
    <p:extLst>
      <p:ext uri="{BB962C8B-B14F-4D97-AF65-F5344CB8AC3E}">
        <p14:creationId xmlns:p14="http://schemas.microsoft.com/office/powerpoint/2010/main" val="6788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253500" y="219267"/>
            <a:ext cx="11575600" cy="763600"/>
          </a:xfrm>
          <a:prstGeom prst="rect">
            <a:avLst/>
          </a:prstGeom>
        </p:spPr>
        <p:txBody>
          <a:bodyPr spcFirstLastPara="1" vert="horz" wrap="square" lIns="121900" tIns="121900" rIns="121900" bIns="121900" rtlCol="0" anchor="t" anchorCtr="0">
            <a:noAutofit/>
          </a:bodyPr>
          <a:lstStyle/>
          <a:p>
            <a:pPr algn="ctr">
              <a:spcBef>
                <a:spcPts val="0"/>
              </a:spcBef>
            </a:pPr>
            <a:r>
              <a:rPr lang="en" b="1"/>
              <a:t>Relationships in social org</a:t>
            </a:r>
            <a:endParaRPr b="1"/>
          </a:p>
        </p:txBody>
      </p:sp>
      <p:sp>
        <p:nvSpPr>
          <p:cNvPr id="161" name="Google Shape;161;p19"/>
          <p:cNvSpPr txBox="1"/>
          <p:nvPr/>
        </p:nvSpPr>
        <p:spPr>
          <a:xfrm>
            <a:off x="2720684" y="982867"/>
            <a:ext cx="6157600" cy="438800"/>
          </a:xfrm>
          <a:prstGeom prst="rect">
            <a:avLst/>
          </a:prstGeom>
          <a:noFill/>
          <a:ln>
            <a:noFill/>
          </a:ln>
        </p:spPr>
        <p:txBody>
          <a:bodyPr spcFirstLastPara="1" wrap="square" lIns="121900" tIns="121900" rIns="121900" bIns="121900" anchor="t" anchorCtr="0">
            <a:noAutofit/>
          </a:bodyPr>
          <a:lstStyle/>
          <a:p>
            <a:r>
              <a:rPr lang="en" sz="4800" b="1">
                <a:solidFill>
                  <a:srgbClr val="6AA84F"/>
                </a:solidFill>
                <a:latin typeface="Akatab"/>
                <a:ea typeface="Akatab"/>
                <a:cs typeface="Akatab"/>
                <a:sym typeface="Akatab"/>
              </a:rPr>
              <a:t>Flat v.s Hierarchical</a:t>
            </a:r>
            <a:endParaRPr sz="4800" b="1">
              <a:solidFill>
                <a:srgbClr val="6AA84F"/>
              </a:solidFill>
              <a:latin typeface="Akatab"/>
              <a:ea typeface="Akatab"/>
              <a:cs typeface="Akatab"/>
              <a:sym typeface="Akatab"/>
            </a:endParaRPr>
          </a:p>
        </p:txBody>
      </p:sp>
      <p:pic>
        <p:nvPicPr>
          <p:cNvPr id="162" name="Google Shape;162;p19"/>
          <p:cNvPicPr preferRelativeResize="0"/>
          <p:nvPr/>
        </p:nvPicPr>
        <p:blipFill>
          <a:blip r:embed="rId3">
            <a:alphaModFix/>
          </a:blip>
          <a:stretch>
            <a:fillRect/>
          </a:stretch>
        </p:blipFill>
        <p:spPr>
          <a:xfrm>
            <a:off x="308200" y="2053514"/>
            <a:ext cx="11575600" cy="44920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D9AA62-3953-364F-943E-F3D2B7BBACA2}"/>
              </a:ext>
            </a:extLst>
          </p:cNvPr>
          <p:cNvSpPr>
            <a:spLocks noGrp="1"/>
          </p:cNvSpPr>
          <p:nvPr>
            <p:ph idx="1"/>
          </p:nvPr>
        </p:nvSpPr>
        <p:spPr>
          <a:xfrm>
            <a:off x="609600" y="436098"/>
            <a:ext cx="10972800" cy="5706640"/>
          </a:xfrm>
        </p:spPr>
        <p:txBody>
          <a:bodyPr/>
          <a:lstStyle/>
          <a:p>
            <a:endParaRPr lang="en-AU" sz="4800" dirty="0"/>
          </a:p>
          <a:p>
            <a:endParaRPr lang="en-AU" sz="4800" dirty="0"/>
          </a:p>
          <a:p>
            <a:r>
              <a:rPr lang="en-AU" sz="4800" dirty="0"/>
              <a:t> H.M Johnson defined, “organization refers to an aspect of interaction systems”. </a:t>
            </a:r>
          </a:p>
          <a:p>
            <a:endParaRPr lang="en-AU" dirty="0"/>
          </a:p>
          <a:p>
            <a:endParaRPr lang="en-AU" dirty="0"/>
          </a:p>
          <a:p>
            <a:endParaRPr lang="en-US" dirty="0"/>
          </a:p>
        </p:txBody>
      </p:sp>
    </p:spTree>
    <p:extLst>
      <p:ext uri="{BB962C8B-B14F-4D97-AF65-F5344CB8AC3E}">
        <p14:creationId xmlns:p14="http://schemas.microsoft.com/office/powerpoint/2010/main" val="1874879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279401" y="286968"/>
            <a:ext cx="4710876" cy="1131433"/>
          </a:xfrm>
          <a:prstGeom prst="rect">
            <a:avLst/>
          </a:prstGeom>
          <a:noFill/>
          <a:ln>
            <a:noFill/>
          </a:ln>
        </p:spPr>
      </p:pic>
      <p:pic>
        <p:nvPicPr>
          <p:cNvPr id="168" name="Google Shape;168;p20"/>
          <p:cNvPicPr preferRelativeResize="0"/>
          <p:nvPr/>
        </p:nvPicPr>
        <p:blipFill>
          <a:blip r:embed="rId4">
            <a:alphaModFix/>
          </a:blip>
          <a:stretch>
            <a:fillRect/>
          </a:stretch>
        </p:blipFill>
        <p:spPr>
          <a:xfrm>
            <a:off x="279400" y="1995408"/>
            <a:ext cx="2318000" cy="2549024"/>
          </a:xfrm>
          <a:prstGeom prst="rect">
            <a:avLst/>
          </a:prstGeom>
          <a:noFill/>
          <a:ln>
            <a:noFill/>
          </a:ln>
        </p:spPr>
      </p:pic>
      <p:sp>
        <p:nvSpPr>
          <p:cNvPr id="169" name="Google Shape;169;p20"/>
          <p:cNvSpPr txBox="1"/>
          <p:nvPr/>
        </p:nvSpPr>
        <p:spPr>
          <a:xfrm>
            <a:off x="279400" y="1488184"/>
            <a:ext cx="4129200" cy="507200"/>
          </a:xfrm>
          <a:prstGeom prst="rect">
            <a:avLst/>
          </a:prstGeom>
          <a:noFill/>
          <a:ln>
            <a:noFill/>
          </a:ln>
        </p:spPr>
        <p:txBody>
          <a:bodyPr spcFirstLastPara="1" wrap="square" lIns="121900" tIns="121900" rIns="121900" bIns="121900" anchor="t" anchorCtr="0">
            <a:noAutofit/>
          </a:bodyPr>
          <a:lstStyle/>
          <a:p>
            <a:pPr marL="609585" indent="-465655">
              <a:buClr>
                <a:srgbClr val="93C47D"/>
              </a:buClr>
              <a:buSzPts val="1900"/>
              <a:buFont typeface="Akatab"/>
              <a:buAutoNum type="arabicPeriod"/>
            </a:pPr>
            <a:r>
              <a:rPr lang="en" sz="2533" b="1">
                <a:solidFill>
                  <a:srgbClr val="93C47D"/>
                </a:solidFill>
                <a:latin typeface="Akatab"/>
                <a:ea typeface="Akatab"/>
                <a:cs typeface="Akatab"/>
                <a:sym typeface="Akatab"/>
              </a:rPr>
              <a:t>Australian labor party</a:t>
            </a:r>
            <a:endParaRPr sz="2533" b="1">
              <a:solidFill>
                <a:srgbClr val="93C47D"/>
              </a:solidFill>
              <a:latin typeface="Akatab"/>
              <a:ea typeface="Akatab"/>
              <a:cs typeface="Akatab"/>
              <a:sym typeface="Akatab"/>
            </a:endParaRPr>
          </a:p>
        </p:txBody>
      </p:sp>
      <p:sp>
        <p:nvSpPr>
          <p:cNvPr id="170" name="Google Shape;170;p20"/>
          <p:cNvSpPr txBox="1"/>
          <p:nvPr/>
        </p:nvSpPr>
        <p:spPr>
          <a:xfrm>
            <a:off x="279400" y="4732967"/>
            <a:ext cx="3211600" cy="652000"/>
          </a:xfrm>
          <a:prstGeom prst="rect">
            <a:avLst/>
          </a:prstGeom>
          <a:noFill/>
          <a:ln>
            <a:noFill/>
          </a:ln>
        </p:spPr>
        <p:txBody>
          <a:bodyPr spcFirstLastPara="1" wrap="square" lIns="121900" tIns="121900" rIns="121900" bIns="121900" anchor="t" anchorCtr="0">
            <a:noAutofit/>
          </a:bodyPr>
          <a:lstStyle/>
          <a:p>
            <a:r>
              <a:rPr lang="en" sz="2667" b="1">
                <a:solidFill>
                  <a:srgbClr val="93C47D"/>
                </a:solidFill>
                <a:latin typeface="Akatab"/>
                <a:ea typeface="Akatab"/>
                <a:cs typeface="Akatab"/>
                <a:sym typeface="Akatab"/>
              </a:rPr>
              <a:t>3. Hamas</a:t>
            </a:r>
            <a:endParaRPr sz="2667" b="1">
              <a:solidFill>
                <a:srgbClr val="93C47D"/>
              </a:solidFill>
              <a:latin typeface="Akatab"/>
              <a:ea typeface="Akatab"/>
              <a:cs typeface="Akatab"/>
              <a:sym typeface="Akatab"/>
            </a:endParaRPr>
          </a:p>
        </p:txBody>
      </p:sp>
      <p:pic>
        <p:nvPicPr>
          <p:cNvPr id="171" name="Google Shape;171;p20"/>
          <p:cNvPicPr preferRelativeResize="0"/>
          <p:nvPr/>
        </p:nvPicPr>
        <p:blipFill>
          <a:blip r:embed="rId5">
            <a:alphaModFix/>
          </a:blip>
          <a:stretch>
            <a:fillRect/>
          </a:stretch>
        </p:blipFill>
        <p:spPr>
          <a:xfrm>
            <a:off x="5458585" y="286983"/>
            <a:ext cx="2095500" cy="1746251"/>
          </a:xfrm>
          <a:prstGeom prst="rect">
            <a:avLst/>
          </a:prstGeom>
          <a:noFill/>
          <a:ln>
            <a:noFill/>
          </a:ln>
        </p:spPr>
      </p:pic>
      <p:sp>
        <p:nvSpPr>
          <p:cNvPr id="172" name="Google Shape;172;p20"/>
          <p:cNvSpPr txBox="1"/>
          <p:nvPr/>
        </p:nvSpPr>
        <p:spPr>
          <a:xfrm>
            <a:off x="5448951" y="2048367"/>
            <a:ext cx="2318000" cy="652000"/>
          </a:xfrm>
          <a:prstGeom prst="rect">
            <a:avLst/>
          </a:prstGeom>
          <a:noFill/>
          <a:ln>
            <a:noFill/>
          </a:ln>
        </p:spPr>
        <p:txBody>
          <a:bodyPr spcFirstLastPara="1" wrap="square" lIns="121900" tIns="121900" rIns="121900" bIns="121900" anchor="t" anchorCtr="0">
            <a:noAutofit/>
          </a:bodyPr>
          <a:lstStyle/>
          <a:p>
            <a:r>
              <a:rPr lang="en" sz="2400" b="1">
                <a:solidFill>
                  <a:srgbClr val="93C47D"/>
                </a:solidFill>
                <a:latin typeface="Akatab"/>
                <a:ea typeface="Akatab"/>
                <a:cs typeface="Akatab"/>
                <a:sym typeface="Akatab"/>
              </a:rPr>
              <a:t>2. UN (United Nations)</a:t>
            </a:r>
            <a:endParaRPr sz="2400" b="1">
              <a:solidFill>
                <a:srgbClr val="93C47D"/>
              </a:solidFill>
              <a:latin typeface="Akatab"/>
              <a:ea typeface="Akatab"/>
              <a:cs typeface="Akatab"/>
              <a:sym typeface="Akatab"/>
            </a:endParaRPr>
          </a:p>
        </p:txBody>
      </p:sp>
      <p:pic>
        <p:nvPicPr>
          <p:cNvPr id="173" name="Google Shape;173;p20"/>
          <p:cNvPicPr preferRelativeResize="0"/>
          <p:nvPr/>
        </p:nvPicPr>
        <p:blipFill>
          <a:blip r:embed="rId6">
            <a:alphaModFix/>
          </a:blip>
          <a:stretch>
            <a:fillRect/>
          </a:stretch>
        </p:blipFill>
        <p:spPr>
          <a:xfrm>
            <a:off x="2902201" y="2065197"/>
            <a:ext cx="2095500" cy="2095500"/>
          </a:xfrm>
          <a:prstGeom prst="rect">
            <a:avLst/>
          </a:prstGeom>
          <a:noFill/>
          <a:ln>
            <a:noFill/>
          </a:ln>
        </p:spPr>
      </p:pic>
      <p:sp>
        <p:nvSpPr>
          <p:cNvPr id="174" name="Google Shape;174;p20"/>
          <p:cNvSpPr txBox="1"/>
          <p:nvPr/>
        </p:nvSpPr>
        <p:spPr>
          <a:xfrm>
            <a:off x="2597400" y="4037233"/>
            <a:ext cx="3124400" cy="507200"/>
          </a:xfrm>
          <a:prstGeom prst="rect">
            <a:avLst/>
          </a:prstGeom>
          <a:noFill/>
          <a:ln>
            <a:noFill/>
          </a:ln>
        </p:spPr>
        <p:txBody>
          <a:bodyPr spcFirstLastPara="1" wrap="square" lIns="121900" tIns="121900" rIns="121900" bIns="121900" anchor="t" anchorCtr="0">
            <a:noAutofit/>
          </a:bodyPr>
          <a:lstStyle/>
          <a:p>
            <a:r>
              <a:rPr lang="en" sz="2267" b="1">
                <a:solidFill>
                  <a:srgbClr val="93C47D"/>
                </a:solidFill>
                <a:latin typeface="Akatab"/>
                <a:ea typeface="Akatab"/>
                <a:cs typeface="Akatab"/>
                <a:sym typeface="Akatab"/>
              </a:rPr>
              <a:t>4. Save the Children</a:t>
            </a:r>
            <a:endParaRPr sz="2267" b="1">
              <a:solidFill>
                <a:srgbClr val="93C47D"/>
              </a:solidFill>
              <a:latin typeface="Akatab"/>
              <a:ea typeface="Akatab"/>
              <a:cs typeface="Akatab"/>
              <a:sym typeface="Akatab"/>
            </a:endParaRPr>
          </a:p>
        </p:txBody>
      </p:sp>
      <p:pic>
        <p:nvPicPr>
          <p:cNvPr id="175" name="Google Shape;175;p20"/>
          <p:cNvPicPr preferRelativeResize="0"/>
          <p:nvPr/>
        </p:nvPicPr>
        <p:blipFill>
          <a:blip r:embed="rId7">
            <a:alphaModFix/>
          </a:blip>
          <a:stretch>
            <a:fillRect/>
          </a:stretch>
        </p:blipFill>
        <p:spPr>
          <a:xfrm>
            <a:off x="8774067" y="286967"/>
            <a:ext cx="2614108" cy="1746267"/>
          </a:xfrm>
          <a:prstGeom prst="rect">
            <a:avLst/>
          </a:prstGeom>
          <a:noFill/>
          <a:ln>
            <a:noFill/>
          </a:ln>
        </p:spPr>
      </p:pic>
      <p:sp>
        <p:nvSpPr>
          <p:cNvPr id="176" name="Google Shape;176;p20"/>
          <p:cNvSpPr txBox="1"/>
          <p:nvPr/>
        </p:nvSpPr>
        <p:spPr>
          <a:xfrm>
            <a:off x="8774117" y="2289967"/>
            <a:ext cx="2614000" cy="410400"/>
          </a:xfrm>
          <a:prstGeom prst="rect">
            <a:avLst/>
          </a:prstGeom>
          <a:noFill/>
          <a:ln>
            <a:noFill/>
          </a:ln>
        </p:spPr>
        <p:txBody>
          <a:bodyPr spcFirstLastPara="1" wrap="square" lIns="121900" tIns="121900" rIns="121900" bIns="121900" anchor="t" anchorCtr="0">
            <a:noAutofit/>
          </a:bodyPr>
          <a:lstStyle/>
          <a:p>
            <a:r>
              <a:rPr lang="en" sz="2267" b="1">
                <a:solidFill>
                  <a:srgbClr val="93C47D"/>
                </a:solidFill>
                <a:latin typeface="Akatab"/>
                <a:ea typeface="Akatab"/>
                <a:cs typeface="Akatab"/>
                <a:sym typeface="Akatab"/>
              </a:rPr>
              <a:t>5. The ROK Armed Forces</a:t>
            </a:r>
            <a:endParaRPr sz="2267" b="1">
              <a:solidFill>
                <a:srgbClr val="93C47D"/>
              </a:solidFill>
              <a:latin typeface="Akatab"/>
              <a:ea typeface="Akatab"/>
              <a:cs typeface="Akatab"/>
              <a:sym typeface="Akatab"/>
            </a:endParaRPr>
          </a:p>
        </p:txBody>
      </p:sp>
      <p:pic>
        <p:nvPicPr>
          <p:cNvPr id="177" name="Google Shape;177;p20"/>
          <p:cNvPicPr preferRelativeResize="0"/>
          <p:nvPr/>
        </p:nvPicPr>
        <p:blipFill>
          <a:blip r:embed="rId8">
            <a:alphaModFix/>
          </a:blip>
          <a:stretch>
            <a:fillRect/>
          </a:stretch>
        </p:blipFill>
        <p:spPr>
          <a:xfrm>
            <a:off x="2431167" y="4544434"/>
            <a:ext cx="2095500" cy="2095500"/>
          </a:xfrm>
          <a:prstGeom prst="rect">
            <a:avLst/>
          </a:prstGeom>
          <a:noFill/>
          <a:ln>
            <a:noFill/>
          </a:ln>
        </p:spPr>
      </p:pic>
      <p:sp>
        <p:nvSpPr>
          <p:cNvPr id="178" name="Google Shape;178;p20"/>
          <p:cNvSpPr txBox="1"/>
          <p:nvPr/>
        </p:nvSpPr>
        <p:spPr>
          <a:xfrm>
            <a:off x="4494167" y="5713500"/>
            <a:ext cx="3211600" cy="507200"/>
          </a:xfrm>
          <a:prstGeom prst="rect">
            <a:avLst/>
          </a:prstGeom>
          <a:noFill/>
          <a:ln>
            <a:noFill/>
          </a:ln>
        </p:spPr>
        <p:txBody>
          <a:bodyPr spcFirstLastPara="1" wrap="square" lIns="121900" tIns="121900" rIns="121900" bIns="121900" anchor="t" anchorCtr="0">
            <a:noAutofit/>
          </a:bodyPr>
          <a:lstStyle/>
          <a:p>
            <a:r>
              <a:rPr lang="en" sz="2400" b="1">
                <a:solidFill>
                  <a:srgbClr val="93C47D"/>
                </a:solidFill>
                <a:latin typeface="Akatab"/>
                <a:ea typeface="Akatab"/>
                <a:cs typeface="Akatab"/>
                <a:sym typeface="Akatab"/>
              </a:rPr>
              <a:t>6. CMBChina</a:t>
            </a:r>
            <a:endParaRPr sz="2400" b="1">
              <a:solidFill>
                <a:srgbClr val="93C47D"/>
              </a:solidFill>
              <a:latin typeface="Akatab"/>
              <a:ea typeface="Akatab"/>
              <a:cs typeface="Akatab"/>
              <a:sym typeface="Akatab"/>
            </a:endParaRPr>
          </a:p>
        </p:txBody>
      </p:sp>
      <p:pic>
        <p:nvPicPr>
          <p:cNvPr id="179" name="Google Shape;179;p20"/>
          <p:cNvPicPr preferRelativeResize="0"/>
          <p:nvPr/>
        </p:nvPicPr>
        <p:blipFill>
          <a:blip r:embed="rId9">
            <a:alphaModFix/>
          </a:blip>
          <a:stretch>
            <a:fillRect/>
          </a:stretch>
        </p:blipFill>
        <p:spPr>
          <a:xfrm>
            <a:off x="6110318" y="3042845"/>
            <a:ext cx="1576089" cy="1746267"/>
          </a:xfrm>
          <a:prstGeom prst="rect">
            <a:avLst/>
          </a:prstGeom>
          <a:noFill/>
          <a:ln>
            <a:noFill/>
          </a:ln>
        </p:spPr>
      </p:pic>
      <p:sp>
        <p:nvSpPr>
          <p:cNvPr id="180" name="Google Shape;180;p20"/>
          <p:cNvSpPr txBox="1"/>
          <p:nvPr/>
        </p:nvSpPr>
        <p:spPr>
          <a:xfrm>
            <a:off x="5348267" y="4923767"/>
            <a:ext cx="3211600" cy="410400"/>
          </a:xfrm>
          <a:prstGeom prst="rect">
            <a:avLst/>
          </a:prstGeom>
          <a:noFill/>
          <a:ln>
            <a:noFill/>
          </a:ln>
        </p:spPr>
        <p:txBody>
          <a:bodyPr spcFirstLastPara="1" wrap="square" lIns="121900" tIns="121900" rIns="121900" bIns="121900" anchor="t" anchorCtr="0">
            <a:noAutofit/>
          </a:bodyPr>
          <a:lstStyle/>
          <a:p>
            <a:r>
              <a:rPr lang="en" sz="2000" b="1">
                <a:solidFill>
                  <a:srgbClr val="93C47D"/>
                </a:solidFill>
                <a:latin typeface="Akatab"/>
                <a:ea typeface="Akatab"/>
                <a:cs typeface="Akatab"/>
                <a:sym typeface="Akatab"/>
              </a:rPr>
              <a:t>7. People’s court in China</a:t>
            </a:r>
            <a:endParaRPr sz="2000" b="1">
              <a:solidFill>
                <a:srgbClr val="93C47D"/>
              </a:solidFill>
              <a:latin typeface="Akatab"/>
              <a:ea typeface="Akatab"/>
              <a:cs typeface="Akatab"/>
              <a:sym typeface="Akatab"/>
            </a:endParaRPr>
          </a:p>
        </p:txBody>
      </p:sp>
      <p:pic>
        <p:nvPicPr>
          <p:cNvPr id="181" name="Google Shape;181;p20"/>
          <p:cNvPicPr preferRelativeResize="0"/>
          <p:nvPr/>
        </p:nvPicPr>
        <p:blipFill>
          <a:blip r:embed="rId10">
            <a:alphaModFix/>
          </a:blip>
          <a:stretch>
            <a:fillRect/>
          </a:stretch>
        </p:blipFill>
        <p:spPr>
          <a:xfrm>
            <a:off x="8729533" y="3755533"/>
            <a:ext cx="2894667" cy="977433"/>
          </a:xfrm>
          <a:prstGeom prst="rect">
            <a:avLst/>
          </a:prstGeom>
          <a:noFill/>
          <a:ln>
            <a:noFill/>
          </a:ln>
        </p:spPr>
      </p:pic>
      <p:sp>
        <p:nvSpPr>
          <p:cNvPr id="182" name="Google Shape;182;p20"/>
          <p:cNvSpPr txBox="1"/>
          <p:nvPr/>
        </p:nvSpPr>
        <p:spPr>
          <a:xfrm>
            <a:off x="8774067" y="4732967"/>
            <a:ext cx="2805600" cy="410400"/>
          </a:xfrm>
          <a:prstGeom prst="rect">
            <a:avLst/>
          </a:prstGeom>
          <a:noFill/>
          <a:ln>
            <a:noFill/>
          </a:ln>
        </p:spPr>
        <p:txBody>
          <a:bodyPr spcFirstLastPara="1" wrap="square" lIns="121900" tIns="121900" rIns="121900" bIns="121900" anchor="t" anchorCtr="0">
            <a:noAutofit/>
          </a:bodyPr>
          <a:lstStyle/>
          <a:p>
            <a:r>
              <a:rPr lang="en" sz="2000" b="1">
                <a:solidFill>
                  <a:srgbClr val="93C47D"/>
                </a:solidFill>
                <a:latin typeface="Akatab"/>
                <a:ea typeface="Akatab"/>
                <a:cs typeface="Akatab"/>
                <a:sym typeface="Akatab"/>
              </a:rPr>
              <a:t>8. University College London</a:t>
            </a:r>
            <a:endParaRPr sz="2000" b="1">
              <a:solidFill>
                <a:srgbClr val="93C47D"/>
              </a:solidFill>
              <a:latin typeface="Akatab"/>
              <a:ea typeface="Akatab"/>
              <a:cs typeface="Akatab"/>
              <a:sym typeface="Akatab"/>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62800" y="447867"/>
            <a:ext cx="11866400" cy="763600"/>
          </a:xfrm>
          <a:prstGeom prst="rect">
            <a:avLst/>
          </a:prstGeom>
        </p:spPr>
        <p:txBody>
          <a:bodyPr spcFirstLastPara="1" vert="horz" wrap="square" lIns="121900" tIns="121900" rIns="121900" bIns="121900" rtlCol="0" anchor="t" anchorCtr="0">
            <a:noAutofit/>
          </a:bodyPr>
          <a:lstStyle/>
          <a:p>
            <a:pPr algn="ctr">
              <a:spcBef>
                <a:spcPts val="0"/>
              </a:spcBef>
            </a:pPr>
            <a:r>
              <a:rPr lang="en" b="1"/>
              <a:t>Research your social organization</a:t>
            </a:r>
            <a:endParaRPr b="1"/>
          </a:p>
        </p:txBody>
      </p:sp>
      <p:sp>
        <p:nvSpPr>
          <p:cNvPr id="188" name="Google Shape;188;p21"/>
          <p:cNvSpPr txBox="1"/>
          <p:nvPr/>
        </p:nvSpPr>
        <p:spPr>
          <a:xfrm>
            <a:off x="856167" y="1548733"/>
            <a:ext cx="10183200" cy="4052400"/>
          </a:xfrm>
          <a:prstGeom prst="rect">
            <a:avLst/>
          </a:prstGeom>
          <a:noFill/>
          <a:ln>
            <a:noFill/>
          </a:ln>
        </p:spPr>
        <p:txBody>
          <a:bodyPr spcFirstLastPara="1" wrap="square" lIns="121900" tIns="121900" rIns="121900" bIns="121900" anchor="t" anchorCtr="0">
            <a:noAutofit/>
          </a:bodyPr>
          <a:lstStyle/>
          <a:p>
            <a:pPr marL="609585" indent="-499521">
              <a:buClr>
                <a:schemeClr val="dk1"/>
              </a:buClr>
              <a:buSzPts val="2300"/>
              <a:buFont typeface="Akatab"/>
              <a:buAutoNum type="arabicPeriod"/>
            </a:pPr>
            <a:r>
              <a:rPr lang="en" sz="3067">
                <a:solidFill>
                  <a:schemeClr val="dk1"/>
                </a:solidFill>
                <a:latin typeface="Akatab"/>
                <a:ea typeface="Akatab"/>
                <a:cs typeface="Akatab"/>
                <a:sym typeface="Akatab"/>
              </a:rPr>
              <a:t>What is it? What does this organization do?</a:t>
            </a:r>
            <a:endParaRPr sz="3067">
              <a:solidFill>
                <a:schemeClr val="dk1"/>
              </a:solidFill>
              <a:latin typeface="Akatab"/>
              <a:ea typeface="Akatab"/>
              <a:cs typeface="Akatab"/>
              <a:sym typeface="Akatab"/>
            </a:endParaRPr>
          </a:p>
          <a:p>
            <a:pPr marL="609585" indent="-499521">
              <a:buClr>
                <a:schemeClr val="dk1"/>
              </a:buClr>
              <a:buSzPts val="2300"/>
              <a:buFont typeface="Akatab"/>
              <a:buAutoNum type="arabicPeriod"/>
            </a:pPr>
            <a:r>
              <a:rPr lang="en" sz="3067">
                <a:solidFill>
                  <a:schemeClr val="dk1"/>
                </a:solidFill>
                <a:latin typeface="Akatab"/>
                <a:ea typeface="Akatab"/>
                <a:cs typeface="Akatab"/>
                <a:sym typeface="Akatab"/>
              </a:rPr>
              <a:t>What is their Mission?</a:t>
            </a:r>
            <a:endParaRPr sz="3067">
              <a:solidFill>
                <a:schemeClr val="dk1"/>
              </a:solidFill>
              <a:latin typeface="Akatab"/>
              <a:ea typeface="Akatab"/>
              <a:cs typeface="Akatab"/>
              <a:sym typeface="Akatab"/>
            </a:endParaRPr>
          </a:p>
          <a:p>
            <a:pPr marL="609585" indent="-499521">
              <a:buClr>
                <a:schemeClr val="dk1"/>
              </a:buClr>
              <a:buSzPts val="2300"/>
              <a:buFont typeface="Akatab"/>
              <a:buAutoNum type="arabicPeriod"/>
            </a:pPr>
            <a:r>
              <a:rPr lang="en" sz="3067">
                <a:solidFill>
                  <a:schemeClr val="dk1"/>
                </a:solidFill>
                <a:latin typeface="Akatab"/>
                <a:ea typeface="Akatab"/>
                <a:cs typeface="Akatab"/>
                <a:sym typeface="Akatab"/>
              </a:rPr>
              <a:t>What are the different departments/decisions within the organization?</a:t>
            </a:r>
            <a:endParaRPr sz="3067">
              <a:solidFill>
                <a:schemeClr val="dk1"/>
              </a:solidFill>
              <a:latin typeface="Akatab"/>
              <a:ea typeface="Akatab"/>
              <a:cs typeface="Akatab"/>
              <a:sym typeface="Akatab"/>
            </a:endParaRPr>
          </a:p>
          <a:p>
            <a:pPr marL="609585" indent="-499521">
              <a:buClr>
                <a:schemeClr val="dk1"/>
              </a:buClr>
              <a:buSzPts val="2300"/>
              <a:buFont typeface="Akatab"/>
              <a:buAutoNum type="arabicPeriod"/>
            </a:pPr>
            <a:r>
              <a:rPr lang="en" sz="3067">
                <a:solidFill>
                  <a:schemeClr val="dk1"/>
                </a:solidFill>
                <a:latin typeface="Akatab"/>
                <a:ea typeface="Akatab"/>
                <a:cs typeface="Akatab"/>
                <a:sym typeface="Akatab"/>
              </a:rPr>
              <a:t>Give one example of the relationship existing in this organization.</a:t>
            </a:r>
            <a:endParaRPr sz="3067">
              <a:solidFill>
                <a:schemeClr val="dk1"/>
              </a:solidFill>
              <a:latin typeface="Akatab"/>
              <a:ea typeface="Akatab"/>
              <a:cs typeface="Akatab"/>
              <a:sym typeface="Akatab"/>
            </a:endParaRPr>
          </a:p>
          <a:p>
            <a:pPr marL="609585" indent="-499521">
              <a:buClr>
                <a:schemeClr val="dk1"/>
              </a:buClr>
              <a:buSzPts val="2300"/>
              <a:buFont typeface="Akatab"/>
              <a:buAutoNum type="arabicPeriod"/>
            </a:pPr>
            <a:r>
              <a:rPr lang="en" sz="3067">
                <a:solidFill>
                  <a:schemeClr val="dk1"/>
                </a:solidFill>
                <a:latin typeface="Akatab"/>
                <a:ea typeface="Akatab"/>
                <a:cs typeface="Akatab"/>
                <a:sym typeface="Akatab"/>
              </a:rPr>
              <a:t>Do you think the relationship is flat or hierarchical?</a:t>
            </a:r>
            <a:endParaRPr sz="3067">
              <a:solidFill>
                <a:schemeClr val="dk1"/>
              </a:solidFill>
              <a:latin typeface="Akatab"/>
              <a:ea typeface="Akatab"/>
              <a:cs typeface="Akatab"/>
              <a:sym typeface="Akatab"/>
            </a:endParaRPr>
          </a:p>
          <a:p>
            <a:pPr marL="609585" indent="-499521">
              <a:buClr>
                <a:schemeClr val="dk1"/>
              </a:buClr>
              <a:buSzPts val="2300"/>
              <a:buFont typeface="Akatab"/>
              <a:buAutoNum type="arabicPeriod"/>
            </a:pPr>
            <a:r>
              <a:rPr lang="en" sz="3067">
                <a:solidFill>
                  <a:schemeClr val="dk1"/>
                </a:solidFill>
                <a:latin typeface="Akatab"/>
                <a:ea typeface="Akatab"/>
                <a:cs typeface="Akatab"/>
                <a:sym typeface="Akatab"/>
              </a:rPr>
              <a:t>Give one example of the power that a member in your organization has.</a:t>
            </a:r>
            <a:endParaRPr sz="3067">
              <a:solidFill>
                <a:schemeClr val="dk1"/>
              </a:solidFill>
              <a:latin typeface="Akatab"/>
              <a:ea typeface="Akatab"/>
              <a:cs typeface="Akatab"/>
              <a:sym typeface="Akatab"/>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81C0-ADEC-844D-B357-E639B0B767A0}"/>
              </a:ext>
            </a:extLst>
          </p:cNvPr>
          <p:cNvSpPr>
            <a:spLocks noGrp="1"/>
          </p:cNvSpPr>
          <p:nvPr>
            <p:ph type="title"/>
          </p:nvPr>
        </p:nvSpPr>
        <p:spPr/>
        <p:txBody>
          <a:bodyPr/>
          <a:lstStyle/>
          <a:p>
            <a:r>
              <a:rPr lang="en-AU" dirty="0"/>
              <a:t>Characteristics of Social Organization</a:t>
            </a:r>
            <a:endParaRPr lang="en-US" dirty="0"/>
          </a:p>
        </p:txBody>
      </p:sp>
      <p:sp>
        <p:nvSpPr>
          <p:cNvPr id="3" name="Content Placeholder 2">
            <a:extLst>
              <a:ext uri="{FF2B5EF4-FFF2-40B4-BE49-F238E27FC236}">
                <a16:creationId xmlns:a16="http://schemas.microsoft.com/office/drawing/2014/main" id="{99CD09E4-B66D-8842-A701-02B1B9BC88EE}"/>
              </a:ext>
            </a:extLst>
          </p:cNvPr>
          <p:cNvSpPr>
            <a:spLocks noGrp="1"/>
          </p:cNvSpPr>
          <p:nvPr>
            <p:ph idx="1"/>
          </p:nvPr>
        </p:nvSpPr>
        <p:spPr/>
        <p:txBody>
          <a:bodyPr>
            <a:normAutofit/>
          </a:bodyPr>
          <a:lstStyle/>
          <a:p>
            <a:r>
              <a:rPr lang="en-AU" sz="2800" dirty="0"/>
              <a:t>• An organization is understood as a mechanism that brings different people together into a network of interaction to perform different functions. </a:t>
            </a:r>
          </a:p>
          <a:p>
            <a:endParaRPr lang="en-AU" sz="2800" dirty="0"/>
          </a:p>
          <a:p>
            <a:r>
              <a:rPr lang="en-AU" sz="2800" dirty="0"/>
              <a:t>• An organization is always a type of </a:t>
            </a:r>
            <a:r>
              <a:rPr lang="en-AU" sz="2800" dirty="0" err="1"/>
              <a:t>collectivity</a:t>
            </a:r>
            <a:r>
              <a:rPr lang="en-AU" sz="2800" dirty="0"/>
              <a:t>. </a:t>
            </a:r>
          </a:p>
          <a:p>
            <a:endParaRPr lang="en-AU" sz="2800" dirty="0"/>
          </a:p>
          <a:p>
            <a:r>
              <a:rPr lang="en-AU" sz="2800" dirty="0"/>
              <a:t>• An organization has its own definite purposes.</a:t>
            </a:r>
            <a:endParaRPr lang="en-US" sz="2800" dirty="0"/>
          </a:p>
        </p:txBody>
      </p:sp>
    </p:spTree>
    <p:extLst>
      <p:ext uri="{BB962C8B-B14F-4D97-AF65-F5344CB8AC3E}">
        <p14:creationId xmlns:p14="http://schemas.microsoft.com/office/powerpoint/2010/main" val="229031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E5405A-AE87-8542-894A-97509BFE9EA4}"/>
              </a:ext>
            </a:extLst>
          </p:cNvPr>
          <p:cNvSpPr>
            <a:spLocks noGrp="1"/>
          </p:cNvSpPr>
          <p:nvPr>
            <p:ph type="title"/>
          </p:nvPr>
        </p:nvSpPr>
        <p:spPr>
          <a:xfrm>
            <a:off x="609600" y="663960"/>
            <a:ext cx="4298417" cy="2539390"/>
          </a:xfrm>
        </p:spPr>
        <p:txBody>
          <a:bodyPr vert="horz" lIns="91440" tIns="45720" rIns="91440" bIns="45720" rtlCol="0" anchor="b">
            <a:normAutofit/>
          </a:bodyPr>
          <a:lstStyle/>
          <a:p>
            <a:r>
              <a:rPr lang="en-US" dirty="0"/>
              <a:t>What is POWER?</a:t>
            </a:r>
          </a:p>
        </p:txBody>
      </p:sp>
      <p:pic>
        <p:nvPicPr>
          <p:cNvPr id="4" name="The Definition Of Power 💯 _ #shorts #power #yellowstone" descr="The Definition Of Power 💯 _ #shorts #power #yellowstone">
            <a:hlinkClick r:id="" action="ppaction://media"/>
            <a:extLst>
              <a:ext uri="{FF2B5EF4-FFF2-40B4-BE49-F238E27FC236}">
                <a16:creationId xmlns:a16="http://schemas.microsoft.com/office/drawing/2014/main" id="{DA731E52-E49D-3446-B12C-2F8EE911CE9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15251" y="75963"/>
            <a:ext cx="4476750" cy="6706741"/>
          </a:xfrm>
          <a:prstGeom prst="rect">
            <a:avLst/>
          </a:prstGeom>
        </p:spPr>
      </p:pic>
    </p:spTree>
    <p:extLst>
      <p:ext uri="{BB962C8B-B14F-4D97-AF65-F5344CB8AC3E}">
        <p14:creationId xmlns:p14="http://schemas.microsoft.com/office/powerpoint/2010/main" val="359598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B3703A9F-29A5-1F4B-AED6-5D18C73DF47F}"/>
              </a:ext>
            </a:extLst>
          </p:cNvPr>
          <p:cNvSpPr>
            <a:spLocks noGrp="1"/>
          </p:cNvSpPr>
          <p:nvPr>
            <p:ph type="title"/>
          </p:nvPr>
        </p:nvSpPr>
        <p:spPr>
          <a:xfrm>
            <a:off x="841248" y="552782"/>
            <a:ext cx="10766774" cy="1514143"/>
          </a:xfrm>
        </p:spPr>
        <p:txBody>
          <a:bodyPr>
            <a:normAutofit/>
          </a:bodyPr>
          <a:lstStyle/>
          <a:p>
            <a:r>
              <a:rPr lang="en-US" dirty="0"/>
              <a:t>Where does power come from?</a:t>
            </a:r>
          </a:p>
        </p:txBody>
      </p:sp>
      <p:pic>
        <p:nvPicPr>
          <p:cNvPr id="1026" name="Picture 2" descr="Spider-Man but with guns - YouTube">
            <a:extLst>
              <a:ext uri="{FF2B5EF4-FFF2-40B4-BE49-F238E27FC236}">
                <a16:creationId xmlns:a16="http://schemas.microsoft.com/office/drawing/2014/main" id="{C9E063DE-9AA9-844E-86F1-28982B0A71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260" b="-2"/>
          <a:stretch/>
        </p:blipFill>
        <p:spPr bwMode="auto">
          <a:xfrm>
            <a:off x="-136424" y="2914653"/>
            <a:ext cx="6361059" cy="3943347"/>
          </a:xfrm>
          <a:custGeom>
            <a:avLst/>
            <a:gdLst/>
            <a:ahLst/>
            <a:cxnLst/>
            <a:rect l="l" t="t" r="r" b="b"/>
            <a:pathLst>
              <a:path w="6361079" h="3943347">
                <a:moveTo>
                  <a:pt x="521474" y="414420"/>
                </a:moveTo>
                <a:cubicBezTo>
                  <a:pt x="604087" y="416876"/>
                  <a:pt x="680773" y="462341"/>
                  <a:pt x="722249" y="543640"/>
                </a:cubicBezTo>
                <a:cubicBezTo>
                  <a:pt x="788608" y="673720"/>
                  <a:pt x="739700" y="846277"/>
                  <a:pt x="613008" y="929058"/>
                </a:cubicBezTo>
                <a:cubicBezTo>
                  <a:pt x="581335" y="949753"/>
                  <a:pt x="547799" y="962878"/>
                  <a:pt x="514274" y="968891"/>
                </a:cubicBezTo>
                <a:cubicBezTo>
                  <a:pt x="489130" y="973403"/>
                  <a:pt x="463992" y="973912"/>
                  <a:pt x="439653" y="970617"/>
                </a:cubicBezTo>
                <a:cubicBezTo>
                  <a:pt x="366631" y="960729"/>
                  <a:pt x="300784" y="916586"/>
                  <a:pt x="263455" y="843416"/>
                </a:cubicBezTo>
                <a:cubicBezTo>
                  <a:pt x="197095" y="713337"/>
                  <a:pt x="246004" y="540779"/>
                  <a:pt x="372696" y="457999"/>
                </a:cubicBezTo>
                <a:cubicBezTo>
                  <a:pt x="420205" y="426956"/>
                  <a:pt x="471906" y="412946"/>
                  <a:pt x="521474" y="414420"/>
                </a:cubicBezTo>
                <a:close/>
                <a:moveTo>
                  <a:pt x="988185" y="281716"/>
                </a:moveTo>
                <a:cubicBezTo>
                  <a:pt x="1037936" y="272792"/>
                  <a:pt x="1087637" y="295525"/>
                  <a:pt x="1112257" y="343785"/>
                </a:cubicBezTo>
                <a:cubicBezTo>
                  <a:pt x="1145083" y="408130"/>
                  <a:pt x="1120890" y="493488"/>
                  <a:pt x="1058219" y="534438"/>
                </a:cubicBezTo>
                <a:cubicBezTo>
                  <a:pt x="1042551" y="544675"/>
                  <a:pt x="1025962" y="551167"/>
                  <a:pt x="1009378" y="554142"/>
                </a:cubicBezTo>
                <a:cubicBezTo>
                  <a:pt x="992795" y="557117"/>
                  <a:pt x="976216" y="556574"/>
                  <a:pt x="960571" y="552740"/>
                </a:cubicBezTo>
                <a:cubicBezTo>
                  <a:pt x="929280" y="545075"/>
                  <a:pt x="901719" y="524246"/>
                  <a:pt x="885306" y="492074"/>
                </a:cubicBezTo>
                <a:cubicBezTo>
                  <a:pt x="852480" y="427728"/>
                  <a:pt x="876674" y="342369"/>
                  <a:pt x="939345" y="301420"/>
                </a:cubicBezTo>
                <a:cubicBezTo>
                  <a:pt x="955012" y="291183"/>
                  <a:pt x="971601" y="284691"/>
                  <a:pt x="988185" y="281716"/>
                </a:cubicBezTo>
                <a:close/>
                <a:moveTo>
                  <a:pt x="5006427" y="845"/>
                </a:moveTo>
                <a:cubicBezTo>
                  <a:pt x="5347805" y="-11751"/>
                  <a:pt x="5676540" y="116155"/>
                  <a:pt x="5981087" y="410490"/>
                </a:cubicBezTo>
                <a:cubicBezTo>
                  <a:pt x="6412348" y="827687"/>
                  <a:pt x="6605759" y="1875951"/>
                  <a:pt x="5850729" y="2477646"/>
                </a:cubicBezTo>
                <a:cubicBezTo>
                  <a:pt x="5675883" y="2617020"/>
                  <a:pt x="5510922" y="2776772"/>
                  <a:pt x="5345844" y="2934556"/>
                </a:cubicBezTo>
                <a:cubicBezTo>
                  <a:pt x="5189746" y="3083841"/>
                  <a:pt x="5136460" y="3294597"/>
                  <a:pt x="5187221" y="3522782"/>
                </a:cubicBezTo>
                <a:cubicBezTo>
                  <a:pt x="5215294" y="3648193"/>
                  <a:pt x="5248406" y="3772235"/>
                  <a:pt x="5278756" y="3896963"/>
                </a:cubicBezTo>
                <a:lnTo>
                  <a:pt x="5289244" y="3943347"/>
                </a:lnTo>
                <a:lnTo>
                  <a:pt x="0" y="3943347"/>
                </a:lnTo>
                <a:lnTo>
                  <a:pt x="0" y="1141130"/>
                </a:lnTo>
                <a:lnTo>
                  <a:pt x="20427" y="1143747"/>
                </a:lnTo>
                <a:cubicBezTo>
                  <a:pt x="184004" y="1161317"/>
                  <a:pt x="349131" y="1167916"/>
                  <a:pt x="512761" y="1154170"/>
                </a:cubicBezTo>
                <a:cubicBezTo>
                  <a:pt x="714977" y="1137036"/>
                  <a:pt x="846044" y="936951"/>
                  <a:pt x="972888" y="756346"/>
                </a:cubicBezTo>
                <a:cubicBezTo>
                  <a:pt x="1288958" y="306148"/>
                  <a:pt x="1657725" y="145437"/>
                  <a:pt x="2042260" y="341101"/>
                </a:cubicBezTo>
                <a:cubicBezTo>
                  <a:pt x="2191395" y="416984"/>
                  <a:pt x="2319169" y="569188"/>
                  <a:pt x="2435451" y="712718"/>
                </a:cubicBezTo>
                <a:cubicBezTo>
                  <a:pt x="2747209" y="1097658"/>
                  <a:pt x="3118527" y="1070852"/>
                  <a:pt x="3463163" y="819175"/>
                </a:cubicBezTo>
                <a:cubicBezTo>
                  <a:pt x="3707831" y="639902"/>
                  <a:pt x="3938655" y="426737"/>
                  <a:pt x="4192369" y="273017"/>
                </a:cubicBezTo>
                <a:cubicBezTo>
                  <a:pt x="4467747" y="105432"/>
                  <a:pt x="4740911" y="10641"/>
                  <a:pt x="5006427" y="845"/>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FB35EB4-7FF4-F840-9E11-2CBBD3B9EC56}"/>
              </a:ext>
            </a:extLst>
          </p:cNvPr>
          <p:cNvSpPr>
            <a:spLocks noGrp="1"/>
          </p:cNvSpPr>
          <p:nvPr>
            <p:ph idx="1"/>
          </p:nvPr>
        </p:nvSpPr>
        <p:spPr>
          <a:xfrm>
            <a:off x="6794270" y="2391995"/>
            <a:ext cx="4813752" cy="3174788"/>
          </a:xfrm>
        </p:spPr>
        <p:txBody>
          <a:bodyPr anchor="t">
            <a:normAutofit/>
          </a:bodyPr>
          <a:lstStyle/>
          <a:p>
            <a:r>
              <a:rPr lang="en-US"/>
              <a:t>Who gives the teacher power?</a:t>
            </a:r>
          </a:p>
          <a:p>
            <a:endParaRPr lang="en-US"/>
          </a:p>
          <a:p>
            <a:r>
              <a:rPr lang="en-US"/>
              <a:t>Who gives president power?</a:t>
            </a:r>
          </a:p>
          <a:p>
            <a:endParaRPr lang="en-US"/>
          </a:p>
          <a:p>
            <a:r>
              <a:rPr lang="en-US"/>
              <a:t>Would you do whatever he asks you to do?</a:t>
            </a:r>
          </a:p>
          <a:p>
            <a:r>
              <a:rPr lang="en-US"/>
              <a:t>Where does his power come from?</a:t>
            </a:r>
          </a:p>
          <a:p>
            <a:endParaRPr lang="en-US" dirty="0"/>
          </a:p>
        </p:txBody>
      </p:sp>
    </p:spTree>
    <p:extLst>
      <p:ext uri="{BB962C8B-B14F-4D97-AF65-F5344CB8AC3E}">
        <p14:creationId xmlns:p14="http://schemas.microsoft.com/office/powerpoint/2010/main" val="183952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subTitle" idx="1"/>
          </p:nvPr>
        </p:nvSpPr>
        <p:spPr>
          <a:xfrm>
            <a:off x="1640132" y="1491133"/>
            <a:ext cx="1560267" cy="476400"/>
          </a:xfrm>
          <a:prstGeom prst="rect">
            <a:avLst/>
          </a:prstGeom>
        </p:spPr>
        <p:txBody>
          <a:bodyPr spcFirstLastPara="1" vert="horz" wrap="square" lIns="121900" tIns="121900" rIns="121900" bIns="121900" rtlCol="0" anchor="t" anchorCtr="0">
            <a:noAutofit/>
          </a:bodyPr>
          <a:lstStyle/>
          <a:p>
            <a:r>
              <a:rPr lang="en" sz="2800" b="1" dirty="0">
                <a:solidFill>
                  <a:srgbClr val="6AA84F"/>
                </a:solidFill>
              </a:rPr>
              <a:t>Ability</a:t>
            </a:r>
            <a:endParaRPr sz="2800" b="1" dirty="0">
              <a:solidFill>
                <a:srgbClr val="6AA84F"/>
              </a:solidFill>
            </a:endParaRPr>
          </a:p>
        </p:txBody>
      </p:sp>
      <p:sp>
        <p:nvSpPr>
          <p:cNvPr id="194" name="Google Shape;194;p22"/>
          <p:cNvSpPr txBox="1">
            <a:spLocks noGrp="1"/>
          </p:cNvSpPr>
          <p:nvPr>
            <p:ph type="subTitle" idx="2"/>
          </p:nvPr>
        </p:nvSpPr>
        <p:spPr>
          <a:xfrm>
            <a:off x="7224767" y="1491133"/>
            <a:ext cx="1725600" cy="476400"/>
          </a:xfrm>
          <a:prstGeom prst="rect">
            <a:avLst/>
          </a:prstGeom>
        </p:spPr>
        <p:txBody>
          <a:bodyPr spcFirstLastPara="1" vert="horz" wrap="square" lIns="121900" tIns="121900" rIns="121900" bIns="121900" rtlCol="0" anchor="t" anchorCtr="0">
            <a:noAutofit/>
          </a:bodyPr>
          <a:lstStyle/>
          <a:p>
            <a:r>
              <a:rPr lang="en" sz="2800" b="1">
                <a:solidFill>
                  <a:srgbClr val="6AA84F"/>
                </a:solidFill>
              </a:rPr>
              <a:t>Position</a:t>
            </a:r>
            <a:endParaRPr sz="2800" b="1">
              <a:solidFill>
                <a:srgbClr val="6AA84F"/>
              </a:solidFill>
            </a:endParaRPr>
          </a:p>
        </p:txBody>
      </p:sp>
      <p:sp>
        <p:nvSpPr>
          <p:cNvPr id="195" name="Google Shape;195;p22"/>
          <p:cNvSpPr txBox="1">
            <a:spLocks noGrp="1"/>
          </p:cNvSpPr>
          <p:nvPr>
            <p:ph type="title"/>
          </p:nvPr>
        </p:nvSpPr>
        <p:spPr>
          <a:xfrm>
            <a:off x="445500" y="327900"/>
            <a:ext cx="10757200" cy="763600"/>
          </a:xfrm>
          <a:prstGeom prst="rect">
            <a:avLst/>
          </a:prstGeom>
        </p:spPr>
        <p:txBody>
          <a:bodyPr spcFirstLastPara="1" vert="horz" wrap="square" lIns="121900" tIns="121900" rIns="121900" bIns="121900" rtlCol="0" anchor="t" anchorCtr="0">
            <a:noAutofit/>
          </a:bodyPr>
          <a:lstStyle/>
          <a:p>
            <a:pPr algn="ctr"/>
            <a:r>
              <a:rPr lang="en" b="1"/>
              <a:t>What makes people have “power”?</a:t>
            </a:r>
            <a:endParaRPr b="1"/>
          </a:p>
        </p:txBody>
      </p:sp>
      <p:sp>
        <p:nvSpPr>
          <p:cNvPr id="196" name="Google Shape;196;p22"/>
          <p:cNvSpPr txBox="1"/>
          <p:nvPr/>
        </p:nvSpPr>
        <p:spPr>
          <a:xfrm>
            <a:off x="1035333" y="2321567"/>
            <a:ext cx="2566400" cy="2934800"/>
          </a:xfrm>
          <a:prstGeom prst="rect">
            <a:avLst/>
          </a:prstGeom>
          <a:noFill/>
          <a:ln>
            <a:noFill/>
          </a:ln>
        </p:spPr>
        <p:txBody>
          <a:bodyPr spcFirstLastPara="1" wrap="square" lIns="121900" tIns="121900" rIns="121900" bIns="121900" anchor="t" anchorCtr="0">
            <a:noAutofit/>
          </a:bodyPr>
          <a:lstStyle/>
          <a:p>
            <a:endParaRPr sz="1600">
              <a:solidFill>
                <a:schemeClr val="dk1"/>
              </a:solidFill>
              <a:latin typeface="Akatab"/>
              <a:ea typeface="Akatab"/>
              <a:cs typeface="Akatab"/>
              <a:sym typeface="Akatab"/>
            </a:endParaRPr>
          </a:p>
        </p:txBody>
      </p:sp>
      <p:sp>
        <p:nvSpPr>
          <p:cNvPr id="197" name="Google Shape;197;p22"/>
          <p:cNvSpPr txBox="1"/>
          <p:nvPr/>
        </p:nvSpPr>
        <p:spPr>
          <a:xfrm>
            <a:off x="6433367" y="2203567"/>
            <a:ext cx="4413200" cy="3052800"/>
          </a:xfrm>
          <a:prstGeom prst="rect">
            <a:avLst/>
          </a:prstGeom>
          <a:noFill/>
          <a:ln>
            <a:noFill/>
          </a:ln>
        </p:spPr>
        <p:txBody>
          <a:bodyPr spcFirstLastPara="1" wrap="square" lIns="121900" tIns="121900" rIns="121900" bIns="121900" anchor="t" anchorCtr="0">
            <a:noAutofit/>
          </a:bodyPr>
          <a:lstStyle/>
          <a:p>
            <a:r>
              <a:rPr lang="en" sz="2000" b="1">
                <a:solidFill>
                  <a:schemeClr val="dk1"/>
                </a:solidFill>
                <a:latin typeface="Akatab"/>
                <a:ea typeface="Akatab"/>
                <a:cs typeface="Akatab"/>
                <a:sym typeface="Akatab"/>
              </a:rPr>
              <a:t>The power you possess only because you are in the current position of a social organization.</a:t>
            </a:r>
            <a:endParaRPr sz="2000" b="1">
              <a:solidFill>
                <a:schemeClr val="dk1"/>
              </a:solidFill>
              <a:latin typeface="Akatab"/>
              <a:ea typeface="Akatab"/>
              <a:cs typeface="Akatab"/>
              <a:sym typeface="Akatab"/>
            </a:endParaRPr>
          </a:p>
          <a:p>
            <a:endParaRPr sz="2000" b="1">
              <a:solidFill>
                <a:schemeClr val="dk1"/>
              </a:solidFill>
              <a:latin typeface="Akatab"/>
              <a:ea typeface="Akatab"/>
              <a:cs typeface="Akatab"/>
              <a:sym typeface="Akatab"/>
            </a:endParaRPr>
          </a:p>
          <a:p>
            <a:r>
              <a:rPr lang="en" sz="2000" b="1">
                <a:solidFill>
                  <a:schemeClr val="dk1"/>
                </a:solidFill>
                <a:latin typeface="Akatab"/>
                <a:ea typeface="Akatab"/>
                <a:cs typeface="Akatab"/>
                <a:sym typeface="Akatab"/>
              </a:rPr>
              <a:t>E.g.The head of English department.</a:t>
            </a:r>
            <a:endParaRPr sz="2000" b="1">
              <a:solidFill>
                <a:schemeClr val="dk1"/>
              </a:solidFill>
              <a:latin typeface="Akatab"/>
              <a:ea typeface="Akatab"/>
              <a:cs typeface="Akatab"/>
              <a:sym typeface="Akatab"/>
            </a:endParaRPr>
          </a:p>
          <a:p>
            <a:endParaRPr sz="2000" b="1">
              <a:solidFill>
                <a:schemeClr val="dk1"/>
              </a:solidFill>
              <a:latin typeface="Akatab"/>
              <a:ea typeface="Akatab"/>
              <a:cs typeface="Akatab"/>
              <a:sym typeface="Akatab"/>
            </a:endParaRPr>
          </a:p>
          <a:p>
            <a:r>
              <a:rPr lang="en" sz="2000" b="1">
                <a:solidFill>
                  <a:schemeClr val="dk1"/>
                </a:solidFill>
                <a:latin typeface="Akatab"/>
                <a:ea typeface="Akatab"/>
                <a:cs typeface="Akatab"/>
                <a:sym typeface="Akatab"/>
              </a:rPr>
              <a:t>Homeroom teacher</a:t>
            </a:r>
            <a:endParaRPr sz="2000" b="1">
              <a:solidFill>
                <a:schemeClr val="dk1"/>
              </a:solidFill>
              <a:latin typeface="Akatab"/>
              <a:ea typeface="Akatab"/>
              <a:cs typeface="Akatab"/>
              <a:sym typeface="Akatab"/>
            </a:endParaRPr>
          </a:p>
          <a:p>
            <a:endParaRPr sz="2000" b="1">
              <a:solidFill>
                <a:schemeClr val="dk1"/>
              </a:solidFill>
              <a:latin typeface="Akatab"/>
              <a:ea typeface="Akatab"/>
              <a:cs typeface="Akatab"/>
              <a:sym typeface="Akatab"/>
            </a:endParaRPr>
          </a:p>
          <a:p>
            <a:r>
              <a:rPr lang="en" sz="2133" b="1" i="1">
                <a:solidFill>
                  <a:srgbClr val="F1C232"/>
                </a:solidFill>
                <a:latin typeface="Akatab"/>
                <a:ea typeface="Akatab"/>
                <a:cs typeface="Akatab"/>
                <a:sym typeface="Akatab"/>
              </a:rPr>
              <a:t>Do I still have these power after I leave the school?</a:t>
            </a:r>
            <a:endParaRPr sz="2133" b="1" i="1">
              <a:solidFill>
                <a:srgbClr val="F1C232"/>
              </a:solidFill>
              <a:latin typeface="Akatab"/>
              <a:ea typeface="Akatab"/>
              <a:cs typeface="Akatab"/>
              <a:sym typeface="Akatab"/>
            </a:endParaRPr>
          </a:p>
        </p:txBody>
      </p:sp>
      <p:sp>
        <p:nvSpPr>
          <p:cNvPr id="198" name="Google Shape;198;p22"/>
          <p:cNvSpPr txBox="1"/>
          <p:nvPr/>
        </p:nvSpPr>
        <p:spPr>
          <a:xfrm>
            <a:off x="771600" y="2219967"/>
            <a:ext cx="4277200" cy="3628000"/>
          </a:xfrm>
          <a:prstGeom prst="rect">
            <a:avLst/>
          </a:prstGeom>
          <a:noFill/>
          <a:ln>
            <a:noFill/>
          </a:ln>
        </p:spPr>
        <p:txBody>
          <a:bodyPr spcFirstLastPara="1" wrap="square" lIns="121900" tIns="121900" rIns="121900" bIns="121900" anchor="t" anchorCtr="0">
            <a:noAutofit/>
          </a:bodyPr>
          <a:lstStyle/>
          <a:p>
            <a:r>
              <a:rPr lang="en" sz="2000" b="1">
                <a:solidFill>
                  <a:schemeClr val="dk1"/>
                </a:solidFill>
                <a:latin typeface="Akatab"/>
                <a:ea typeface="Akatab"/>
                <a:cs typeface="Akatab"/>
                <a:sym typeface="Akatab"/>
              </a:rPr>
              <a:t>The power you have because of you own abilities and skills.</a:t>
            </a:r>
            <a:endParaRPr sz="2000" b="1">
              <a:solidFill>
                <a:schemeClr val="dk1"/>
              </a:solidFill>
              <a:latin typeface="Akatab"/>
              <a:ea typeface="Akatab"/>
              <a:cs typeface="Akatab"/>
              <a:sym typeface="Akatab"/>
            </a:endParaRPr>
          </a:p>
          <a:p>
            <a:endParaRPr sz="2000" b="1">
              <a:solidFill>
                <a:schemeClr val="dk1"/>
              </a:solidFill>
              <a:latin typeface="Akatab"/>
              <a:ea typeface="Akatab"/>
              <a:cs typeface="Akatab"/>
              <a:sym typeface="Akatab"/>
            </a:endParaRPr>
          </a:p>
          <a:p>
            <a:r>
              <a:rPr lang="en" sz="2000" b="1">
                <a:solidFill>
                  <a:schemeClr val="dk1"/>
                </a:solidFill>
                <a:latin typeface="Akatab"/>
                <a:ea typeface="Akatab"/>
                <a:cs typeface="Akatab"/>
                <a:sym typeface="Akatab"/>
              </a:rPr>
              <a:t>E.g. I have power in English teaching is because of my teaching skills/ability.</a:t>
            </a:r>
            <a:endParaRPr sz="2000" b="1">
              <a:solidFill>
                <a:schemeClr val="dk1"/>
              </a:solidFill>
              <a:latin typeface="Akatab"/>
              <a:ea typeface="Akatab"/>
              <a:cs typeface="Akatab"/>
              <a:sym typeface="Akatab"/>
            </a:endParaRPr>
          </a:p>
          <a:p>
            <a:endParaRPr sz="2000" b="1">
              <a:solidFill>
                <a:schemeClr val="dk1"/>
              </a:solidFill>
              <a:latin typeface="Akatab"/>
              <a:ea typeface="Akatab"/>
              <a:cs typeface="Akatab"/>
              <a:sym typeface="Akatab"/>
            </a:endParaRPr>
          </a:p>
          <a:p>
            <a:endParaRPr sz="2000" b="1">
              <a:solidFill>
                <a:schemeClr val="dk1"/>
              </a:solidFill>
              <a:latin typeface="Akatab"/>
              <a:ea typeface="Akatab"/>
              <a:cs typeface="Akatab"/>
              <a:sym typeface="Akatab"/>
            </a:endParaRPr>
          </a:p>
          <a:p>
            <a:r>
              <a:rPr lang="en" sz="2133" b="1" i="1">
                <a:solidFill>
                  <a:srgbClr val="F1C232"/>
                </a:solidFill>
                <a:latin typeface="Akatab"/>
                <a:ea typeface="Akatab"/>
                <a:cs typeface="Akatab"/>
                <a:sym typeface="Akatab"/>
              </a:rPr>
              <a:t>Do I still have these power after I leave the school?</a:t>
            </a:r>
            <a:endParaRPr sz="2133" b="1" i="1">
              <a:solidFill>
                <a:srgbClr val="F1C232"/>
              </a:solidFill>
              <a:latin typeface="Akatab"/>
              <a:ea typeface="Akatab"/>
              <a:cs typeface="Akatab"/>
              <a:sym typeface="Akatab"/>
            </a:endParaRPr>
          </a:p>
          <a:p>
            <a:endParaRPr sz="2000" b="1">
              <a:solidFill>
                <a:schemeClr val="dk1"/>
              </a:solidFill>
              <a:latin typeface="Akatab"/>
              <a:ea typeface="Akatab"/>
              <a:cs typeface="Akatab"/>
              <a:sym typeface="Akatab"/>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960000" y="593367"/>
            <a:ext cx="10272000" cy="902400"/>
          </a:xfrm>
          <a:prstGeom prst="rect">
            <a:avLst/>
          </a:prstGeom>
        </p:spPr>
        <p:txBody>
          <a:bodyPr spcFirstLastPara="1" vert="horz" wrap="square" lIns="121900" tIns="121900" rIns="121900" bIns="121900" rtlCol="0" anchor="t" anchorCtr="0">
            <a:noAutofit/>
          </a:bodyPr>
          <a:lstStyle/>
          <a:p>
            <a:pPr algn="ctr"/>
            <a:r>
              <a:rPr lang="en" b="1"/>
              <a:t>Power</a:t>
            </a:r>
            <a:endParaRPr b="1"/>
          </a:p>
        </p:txBody>
      </p:sp>
      <p:sp>
        <p:nvSpPr>
          <p:cNvPr id="213" name="Google Shape;213;p24"/>
          <p:cNvSpPr txBox="1">
            <a:spLocks noGrp="1"/>
          </p:cNvSpPr>
          <p:nvPr>
            <p:ph type="body" idx="1"/>
          </p:nvPr>
        </p:nvSpPr>
        <p:spPr>
          <a:xfrm>
            <a:off x="1157267" y="1650367"/>
            <a:ext cx="9730400" cy="509600"/>
          </a:xfrm>
          <a:prstGeom prst="rect">
            <a:avLst/>
          </a:prstGeom>
        </p:spPr>
        <p:txBody>
          <a:bodyPr spcFirstLastPara="1" vert="horz" wrap="square" lIns="121900" tIns="121900" rIns="121900" bIns="121900" rtlCol="0" anchor="t" anchorCtr="0">
            <a:noAutofit/>
          </a:bodyPr>
          <a:lstStyle/>
          <a:p>
            <a:pPr marL="0" indent="0">
              <a:buNone/>
            </a:pPr>
            <a:r>
              <a:rPr lang="en" sz="2533" b="1"/>
              <a:t>What kind of power is necessary for us to survive/be alive?</a:t>
            </a:r>
            <a:endParaRPr sz="2533" b="1"/>
          </a:p>
        </p:txBody>
      </p:sp>
      <p:sp>
        <p:nvSpPr>
          <p:cNvPr id="214" name="Google Shape;214;p24"/>
          <p:cNvSpPr txBox="1"/>
          <p:nvPr/>
        </p:nvSpPr>
        <p:spPr>
          <a:xfrm>
            <a:off x="1058600" y="2548267"/>
            <a:ext cx="10173600" cy="2707600"/>
          </a:xfrm>
          <a:prstGeom prst="rect">
            <a:avLst/>
          </a:prstGeom>
          <a:noFill/>
          <a:ln>
            <a:noFill/>
          </a:ln>
        </p:spPr>
        <p:txBody>
          <a:bodyPr spcFirstLastPara="1" wrap="square" lIns="121900" tIns="121900" rIns="121900" bIns="121900" anchor="t" anchorCtr="0">
            <a:noAutofit/>
          </a:bodyPr>
          <a:lstStyle/>
          <a:p>
            <a:r>
              <a:rPr lang="en" sz="2133" b="1">
                <a:latin typeface="Akatab"/>
                <a:ea typeface="Akatab"/>
                <a:cs typeface="Akatab"/>
                <a:sym typeface="Akatab"/>
              </a:rPr>
              <a:t>Physical Power</a:t>
            </a:r>
            <a:r>
              <a:rPr lang="en" sz="2133" b="1">
                <a:solidFill>
                  <a:srgbClr val="0F0F0F"/>
                </a:solidFill>
                <a:latin typeface="Akatab"/>
                <a:ea typeface="Akatab"/>
                <a:cs typeface="Akatab"/>
                <a:sym typeface="Akatab"/>
              </a:rPr>
              <a:t>:</a:t>
            </a:r>
            <a:r>
              <a:rPr lang="en" sz="2133">
                <a:solidFill>
                  <a:srgbClr val="0F0F0F"/>
                </a:solidFill>
                <a:latin typeface="Akatab"/>
                <a:ea typeface="Akatab"/>
                <a:cs typeface="Akatab"/>
                <a:sym typeface="Akatab"/>
              </a:rPr>
              <a:t> At a basic level, humans need a certain degree of physical power or energy to survive. This includes the power to procure food, shelter, and protect oneself from harm. Without this basic power, survival is challenging.</a:t>
            </a:r>
            <a:endParaRPr sz="2133">
              <a:solidFill>
                <a:srgbClr val="0F0F0F"/>
              </a:solidFill>
              <a:latin typeface="Akatab"/>
              <a:ea typeface="Akatab"/>
              <a:cs typeface="Akatab"/>
              <a:sym typeface="Akatab"/>
            </a:endParaRPr>
          </a:p>
          <a:p>
            <a:endParaRPr sz="2133">
              <a:solidFill>
                <a:srgbClr val="0F0F0F"/>
              </a:solidFill>
              <a:latin typeface="Akatab"/>
              <a:ea typeface="Akatab"/>
              <a:cs typeface="Akatab"/>
              <a:sym typeface="Akatab"/>
            </a:endParaRPr>
          </a:p>
          <a:p>
            <a:r>
              <a:rPr lang="en" sz="2133" b="1">
                <a:solidFill>
                  <a:srgbClr val="0F0F0F"/>
                </a:solidFill>
                <a:latin typeface="Akatab"/>
                <a:ea typeface="Akatab"/>
                <a:cs typeface="Akatab"/>
                <a:sym typeface="Akatab"/>
              </a:rPr>
              <a:t>Social Power: </a:t>
            </a:r>
            <a:r>
              <a:rPr lang="en" sz="2133">
                <a:solidFill>
                  <a:srgbClr val="0F0F0F"/>
                </a:solidFill>
                <a:latin typeface="Akatab"/>
                <a:ea typeface="Akatab"/>
                <a:cs typeface="Akatab"/>
                <a:sym typeface="Akatab"/>
              </a:rPr>
              <a:t>Social power, such as influence or control over one’s environment and interactions, is not strictly necessary for survival but is crucial for a fulfilling and productive life in society. In a social context, lacking power often means reduced ability to influence one’s circumstances, which can lead to marginalization.</a:t>
            </a:r>
            <a:endParaRPr sz="2133">
              <a:solidFill>
                <a:srgbClr val="0F0F0F"/>
              </a:solidFill>
              <a:latin typeface="Akatab"/>
              <a:ea typeface="Akatab"/>
              <a:cs typeface="Akatab"/>
              <a:sym typeface="Akat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fade">
                                      <p:cBhvr>
                                        <p:cTn id="11"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subTitle" idx="1"/>
          </p:nvPr>
        </p:nvSpPr>
        <p:spPr>
          <a:xfrm>
            <a:off x="871533" y="1791000"/>
            <a:ext cx="10400800" cy="1644000"/>
          </a:xfrm>
          <a:prstGeom prst="rect">
            <a:avLst/>
          </a:prstGeom>
        </p:spPr>
        <p:txBody>
          <a:bodyPr spcFirstLastPara="1" vert="horz" wrap="square" lIns="121900" tIns="121900" rIns="121900" bIns="121900" rtlCol="0" anchor="t" anchorCtr="0">
            <a:noAutofit/>
          </a:bodyPr>
          <a:lstStyle/>
          <a:p>
            <a:r>
              <a:rPr lang="en" sz="2533" b="1" i="1"/>
              <a:t>Power</a:t>
            </a:r>
            <a:r>
              <a:rPr lang="en" sz="2533"/>
              <a:t> can be understood as the </a:t>
            </a:r>
            <a:r>
              <a:rPr lang="en" sz="2533" b="1">
                <a:solidFill>
                  <a:srgbClr val="6AA84F"/>
                </a:solidFill>
              </a:rPr>
              <a:t>ability or capacity</a:t>
            </a:r>
            <a:r>
              <a:rPr lang="en" sz="2533"/>
              <a:t> to do something or act in a particular way, </a:t>
            </a:r>
            <a:r>
              <a:rPr lang="en" sz="2533" b="1">
                <a:solidFill>
                  <a:srgbClr val="6AA84F"/>
                </a:solidFill>
              </a:rPr>
              <a:t>often implying control </a:t>
            </a:r>
            <a:r>
              <a:rPr lang="en" sz="2533"/>
              <a:t>over resources, people, or situations.</a:t>
            </a:r>
            <a:endParaRPr sz="2533"/>
          </a:p>
        </p:txBody>
      </p:sp>
      <p:sp>
        <p:nvSpPr>
          <p:cNvPr id="204" name="Google Shape;204;p23"/>
          <p:cNvSpPr txBox="1">
            <a:spLocks noGrp="1"/>
          </p:cNvSpPr>
          <p:nvPr>
            <p:ph type="subTitle" idx="2"/>
          </p:nvPr>
        </p:nvSpPr>
        <p:spPr>
          <a:xfrm>
            <a:off x="880767" y="3333433"/>
            <a:ext cx="10272000" cy="1644000"/>
          </a:xfrm>
          <a:prstGeom prst="rect">
            <a:avLst/>
          </a:prstGeom>
        </p:spPr>
        <p:txBody>
          <a:bodyPr spcFirstLastPara="1" vert="horz" wrap="square" lIns="121900" tIns="121900" rIns="121900" bIns="121900" rtlCol="0" anchor="t" anchorCtr="0">
            <a:noAutofit/>
          </a:bodyPr>
          <a:lstStyle/>
          <a:p>
            <a:r>
              <a:rPr lang="en" sz="2400" b="1" i="1"/>
              <a:t>Rights</a:t>
            </a:r>
            <a:r>
              <a:rPr lang="en" sz="2400"/>
              <a:t>, on the other hand, are </a:t>
            </a:r>
            <a:r>
              <a:rPr lang="en" sz="2400" b="1">
                <a:solidFill>
                  <a:srgbClr val="6AA84F"/>
                </a:solidFill>
              </a:rPr>
              <a:t>entitlements or permissions </a:t>
            </a:r>
            <a:r>
              <a:rPr lang="en" sz="2400"/>
              <a:t>usually granted by a legal system or social consensus, giving individuals </a:t>
            </a:r>
            <a:r>
              <a:rPr lang="en" sz="2400" b="1">
                <a:solidFill>
                  <a:srgbClr val="CC0000"/>
                </a:solidFill>
              </a:rPr>
              <a:t>the freedom to act or be treated in certain ways.</a:t>
            </a:r>
            <a:endParaRPr sz="2400" b="1">
              <a:solidFill>
                <a:srgbClr val="CC0000"/>
              </a:solidFill>
            </a:endParaRPr>
          </a:p>
        </p:txBody>
      </p:sp>
      <p:sp>
        <p:nvSpPr>
          <p:cNvPr id="205" name="Google Shape;205;p23"/>
          <p:cNvSpPr txBox="1">
            <a:spLocks noGrp="1"/>
          </p:cNvSpPr>
          <p:nvPr>
            <p:ph type="title"/>
          </p:nvPr>
        </p:nvSpPr>
        <p:spPr>
          <a:xfrm>
            <a:off x="880767" y="425100"/>
            <a:ext cx="10272000" cy="763600"/>
          </a:xfrm>
          <a:prstGeom prst="rect">
            <a:avLst/>
          </a:prstGeom>
        </p:spPr>
        <p:txBody>
          <a:bodyPr spcFirstLastPara="1" vert="horz" wrap="square" lIns="121900" tIns="121900" rIns="121900" bIns="121900" rtlCol="0" anchor="t" anchorCtr="0">
            <a:noAutofit/>
          </a:bodyPr>
          <a:lstStyle/>
          <a:p>
            <a:pPr algn="ctr"/>
            <a:r>
              <a:rPr lang="en" b="1"/>
              <a:t>Power v.s Rights</a:t>
            </a:r>
            <a:endParaRPr b="1"/>
          </a:p>
          <a:p>
            <a:pPr algn="ctr"/>
            <a:endParaRPr sz="3333" b="1">
              <a:latin typeface="Capriola"/>
              <a:ea typeface="Capriola"/>
              <a:cs typeface="Capriola"/>
              <a:sym typeface="Capriola"/>
            </a:endParaRPr>
          </a:p>
        </p:txBody>
      </p:sp>
      <p:sp>
        <p:nvSpPr>
          <p:cNvPr id="206" name="Google Shape;206;p23"/>
          <p:cNvSpPr txBox="1"/>
          <p:nvPr/>
        </p:nvSpPr>
        <p:spPr>
          <a:xfrm>
            <a:off x="1448367" y="5521967"/>
            <a:ext cx="73600" cy="44400"/>
          </a:xfrm>
          <a:prstGeom prst="rect">
            <a:avLst/>
          </a:prstGeom>
          <a:noFill/>
          <a:ln>
            <a:noFill/>
          </a:ln>
        </p:spPr>
        <p:txBody>
          <a:bodyPr spcFirstLastPara="1" wrap="square" lIns="121900" tIns="121900" rIns="121900" bIns="121900" anchor="t" anchorCtr="0">
            <a:noAutofit/>
          </a:bodyPr>
          <a:lstStyle/>
          <a:p>
            <a:endParaRPr sz="1600">
              <a:solidFill>
                <a:schemeClr val="dk1"/>
              </a:solidFill>
              <a:latin typeface="Akatab"/>
              <a:ea typeface="Akatab"/>
              <a:cs typeface="Akatab"/>
              <a:sym typeface="Akatab"/>
            </a:endParaRPr>
          </a:p>
        </p:txBody>
      </p:sp>
      <p:sp>
        <p:nvSpPr>
          <p:cNvPr id="207" name="Google Shape;207;p23"/>
          <p:cNvSpPr txBox="1"/>
          <p:nvPr/>
        </p:nvSpPr>
        <p:spPr>
          <a:xfrm>
            <a:off x="792500" y="4774233"/>
            <a:ext cx="10155200" cy="763600"/>
          </a:xfrm>
          <a:prstGeom prst="rect">
            <a:avLst/>
          </a:prstGeom>
          <a:noFill/>
          <a:ln>
            <a:noFill/>
          </a:ln>
        </p:spPr>
        <p:txBody>
          <a:bodyPr spcFirstLastPara="1" wrap="square" lIns="121900" tIns="121900" rIns="121900" bIns="121900" anchor="t" anchorCtr="0">
            <a:noAutofit/>
          </a:bodyPr>
          <a:lstStyle/>
          <a:p>
            <a:r>
              <a:rPr lang="en" sz="2667" b="1">
                <a:solidFill>
                  <a:srgbClr val="F1C232"/>
                </a:solidFill>
                <a:latin typeface="Akatab"/>
                <a:ea typeface="Akatab"/>
                <a:cs typeface="Akatab"/>
                <a:sym typeface="Akatab"/>
              </a:rPr>
              <a:t>In society, can people live/survive without power? Can people survive without rights?</a:t>
            </a:r>
            <a:endParaRPr sz="2667" b="1">
              <a:solidFill>
                <a:srgbClr val="F1C232"/>
              </a:solidFill>
              <a:latin typeface="Akatab"/>
              <a:ea typeface="Akatab"/>
              <a:cs typeface="Akatab"/>
              <a:sym typeface="Akata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1D84A-F24B-A346-975D-CDC3EB392427}"/>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E5D7BFE9-3B91-B34D-9EC3-A27DB55FCF37}"/>
              </a:ext>
            </a:extLst>
          </p:cNvPr>
          <p:cNvSpPr>
            <a:spLocks noGrp="1"/>
          </p:cNvSpPr>
          <p:nvPr>
            <p:ph idx="1"/>
          </p:nvPr>
        </p:nvSpPr>
        <p:spPr>
          <a:xfrm>
            <a:off x="722142" y="3555176"/>
            <a:ext cx="10972800" cy="4036534"/>
          </a:xfrm>
        </p:spPr>
        <p:txBody>
          <a:bodyPr/>
          <a:lstStyle/>
          <a:p>
            <a:r>
              <a:rPr lang="en-AU" dirty="0"/>
              <a:t>• In Sociology, a social organization is a pattern of relationships between and among individuals and social groups. </a:t>
            </a:r>
          </a:p>
          <a:p>
            <a:endParaRPr lang="en-AU" dirty="0"/>
          </a:p>
          <a:p>
            <a:r>
              <a:rPr lang="en-AU" dirty="0"/>
              <a:t>• Aspects of social organization are presented in all social situations where a few or more people are thrown into a set of interrelated activities arising from the operation of social norms.</a:t>
            </a:r>
            <a:endParaRPr lang="en-US" dirty="0"/>
          </a:p>
        </p:txBody>
      </p:sp>
      <p:sp>
        <p:nvSpPr>
          <p:cNvPr id="4" name="TextBox 3">
            <a:extLst>
              <a:ext uri="{FF2B5EF4-FFF2-40B4-BE49-F238E27FC236}">
                <a16:creationId xmlns:a16="http://schemas.microsoft.com/office/drawing/2014/main" id="{89BD64EB-D68B-734D-AB2D-5923E405B474}"/>
              </a:ext>
            </a:extLst>
          </p:cNvPr>
          <p:cNvSpPr txBox="1"/>
          <p:nvPr/>
        </p:nvSpPr>
        <p:spPr>
          <a:xfrm>
            <a:off x="722142" y="2119096"/>
            <a:ext cx="9861452" cy="400110"/>
          </a:xfrm>
          <a:prstGeom prst="rect">
            <a:avLst/>
          </a:prstGeom>
          <a:noFill/>
        </p:spPr>
        <p:txBody>
          <a:bodyPr wrap="square" rtlCol="0">
            <a:spAutoFit/>
          </a:bodyPr>
          <a:lstStyle/>
          <a:p>
            <a:r>
              <a:rPr lang="en-US" sz="2000" dirty="0"/>
              <a:t>How do you define social organization ?</a:t>
            </a:r>
          </a:p>
        </p:txBody>
      </p:sp>
    </p:spTree>
    <p:extLst>
      <p:ext uri="{BB962C8B-B14F-4D97-AF65-F5344CB8AC3E}">
        <p14:creationId xmlns:p14="http://schemas.microsoft.com/office/powerpoint/2010/main" val="3999910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960000" y="593367"/>
            <a:ext cx="9570400" cy="902400"/>
          </a:xfrm>
          <a:prstGeom prst="rect">
            <a:avLst/>
          </a:prstGeom>
        </p:spPr>
        <p:txBody>
          <a:bodyPr spcFirstLastPara="1" vert="horz" wrap="square" lIns="121900" tIns="121900" rIns="121900" bIns="121900" rtlCol="0" anchor="t" anchorCtr="0">
            <a:noAutofit/>
          </a:bodyPr>
          <a:lstStyle/>
          <a:p>
            <a:pPr algn="ctr"/>
            <a:r>
              <a:rPr lang="en" b="1"/>
              <a:t>Rights</a:t>
            </a:r>
            <a:endParaRPr b="1"/>
          </a:p>
        </p:txBody>
      </p:sp>
      <p:sp>
        <p:nvSpPr>
          <p:cNvPr id="220" name="Google Shape;220;p25"/>
          <p:cNvSpPr txBox="1">
            <a:spLocks noGrp="1"/>
          </p:cNvSpPr>
          <p:nvPr>
            <p:ph type="body" idx="1"/>
          </p:nvPr>
        </p:nvSpPr>
        <p:spPr>
          <a:xfrm>
            <a:off x="1404533" y="1815267"/>
            <a:ext cx="9126000" cy="2698000"/>
          </a:xfrm>
          <a:prstGeom prst="rect">
            <a:avLst/>
          </a:prstGeom>
        </p:spPr>
        <p:txBody>
          <a:bodyPr spcFirstLastPara="1" vert="horz" wrap="square" lIns="121900" tIns="121900" rIns="121900" bIns="121900" rtlCol="0" anchor="t" anchorCtr="0">
            <a:noAutofit/>
          </a:bodyPr>
          <a:lstStyle/>
          <a:p>
            <a:pPr indent="0">
              <a:lnSpc>
                <a:spcPct val="115000"/>
              </a:lnSpc>
              <a:buNone/>
            </a:pPr>
            <a:r>
              <a:rPr lang="en" sz="2533" b="1"/>
              <a:t>What do human beings need to survive?</a:t>
            </a:r>
            <a:endParaRPr sz="2533" b="1"/>
          </a:p>
          <a:p>
            <a:pPr indent="0">
              <a:lnSpc>
                <a:spcPct val="115000"/>
              </a:lnSpc>
              <a:buNone/>
            </a:pPr>
            <a:endParaRPr sz="2533" b="1"/>
          </a:p>
          <a:p>
            <a:pPr marL="0" indent="0">
              <a:lnSpc>
                <a:spcPct val="115000"/>
              </a:lnSpc>
              <a:buNone/>
            </a:pPr>
            <a:endParaRPr sz="2533" b="1"/>
          </a:p>
          <a:p>
            <a:pPr indent="0">
              <a:lnSpc>
                <a:spcPct val="115000"/>
              </a:lnSpc>
              <a:buNone/>
            </a:pPr>
            <a:r>
              <a:rPr lang="en" sz="2533" b="1"/>
              <a:t>What things help us to grow physically?</a:t>
            </a:r>
            <a:endParaRPr sz="2533" b="1"/>
          </a:p>
          <a:p>
            <a:pPr indent="0">
              <a:lnSpc>
                <a:spcPct val="115000"/>
              </a:lnSpc>
              <a:buNone/>
            </a:pPr>
            <a:endParaRPr sz="2533" b="1"/>
          </a:p>
          <a:p>
            <a:pPr marL="0" indent="0">
              <a:lnSpc>
                <a:spcPct val="115000"/>
              </a:lnSpc>
              <a:buNone/>
            </a:pPr>
            <a:endParaRPr sz="2533" b="1"/>
          </a:p>
          <a:p>
            <a:pPr indent="0">
              <a:lnSpc>
                <a:spcPct val="115000"/>
              </a:lnSpc>
              <a:buNone/>
            </a:pPr>
            <a:r>
              <a:rPr lang="en" sz="2533" b="1"/>
              <a:t>What things help us to succeed in life?</a:t>
            </a:r>
            <a:endParaRPr sz="2533" b="1"/>
          </a:p>
          <a:p>
            <a:pPr marL="0" indent="0">
              <a:buNone/>
            </a:pPr>
            <a:endParaRPr sz="267"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24"/>
        <p:cNvGrpSpPr/>
        <p:nvPr/>
      </p:nvGrpSpPr>
      <p:grpSpPr>
        <a:xfrm>
          <a:off x="0" y="0"/>
          <a:ext cx="0" cy="0"/>
          <a:chOff x="0" y="0"/>
          <a:chExt cx="0" cy="0"/>
        </a:xfrm>
      </p:grpSpPr>
      <p:sp>
        <p:nvSpPr>
          <p:cNvPr id="231" name="Rectangle 2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Freeform: Shape 2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5"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36">
            <a:extLst>
              <a:ext uri="{FF2B5EF4-FFF2-40B4-BE49-F238E27FC236}">
                <a16:creationId xmlns:a16="http://schemas.microsoft.com/office/drawing/2014/main" id="{556436FE-6431-4AA2-A47A-3613519F3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26"/>
          <p:cNvSpPr txBox="1">
            <a:spLocks noGrp="1"/>
          </p:cNvSpPr>
          <p:nvPr>
            <p:ph type="title"/>
          </p:nvPr>
        </p:nvSpPr>
        <p:spPr>
          <a:xfrm>
            <a:off x="609600" y="1200150"/>
            <a:ext cx="5258696" cy="3303196"/>
          </a:xfrm>
          <a:prstGeom prst="rect">
            <a:avLst/>
          </a:prstGeom>
        </p:spPr>
        <p:txBody>
          <a:bodyPr spcFirstLastPara="1" vert="horz" lIns="91440" tIns="45720" rIns="91440" bIns="45720" rtlCol="0" anchor="b" anchorCtr="0">
            <a:normAutofit/>
          </a:bodyPr>
          <a:lstStyle/>
          <a:p>
            <a:pPr>
              <a:spcBef>
                <a:spcPct val="0"/>
              </a:spcBef>
            </a:pPr>
            <a:r>
              <a:rPr lang="en-US" sz="5400">
                <a:solidFill>
                  <a:schemeClr val="tx1"/>
                </a:solidFill>
              </a:rPr>
              <a:t>Human rights</a:t>
            </a:r>
          </a:p>
        </p:txBody>
      </p:sp>
      <p:pic>
        <p:nvPicPr>
          <p:cNvPr id="227" name="Picture 226" descr="Hands holding each other">
            <a:extLst>
              <a:ext uri="{FF2B5EF4-FFF2-40B4-BE49-F238E27FC236}">
                <a16:creationId xmlns:a16="http://schemas.microsoft.com/office/drawing/2014/main" id="{F8B0B89F-4B31-9454-24E1-EB56E1A7ADC8}"/>
              </a:ext>
            </a:extLst>
          </p:cNvPr>
          <p:cNvPicPr>
            <a:picLocks noChangeAspect="1"/>
          </p:cNvPicPr>
          <p:nvPr/>
        </p:nvPicPr>
        <p:blipFill rotWithShape="1">
          <a:blip r:embed="rId3"/>
          <a:srcRect l="20915" r="22364"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7"/>
          <p:cNvPicPr preferRelativeResize="0"/>
          <p:nvPr/>
        </p:nvPicPr>
        <p:blipFill>
          <a:blip r:embed="rId3">
            <a:alphaModFix/>
          </a:blip>
          <a:stretch>
            <a:fillRect/>
          </a:stretch>
        </p:blipFill>
        <p:spPr>
          <a:xfrm>
            <a:off x="413084" y="294267"/>
            <a:ext cx="11365832" cy="63931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p:nvPr/>
        </p:nvSpPr>
        <p:spPr>
          <a:xfrm>
            <a:off x="914800" y="1325033"/>
            <a:ext cx="10362400" cy="4095200"/>
          </a:xfrm>
          <a:prstGeom prst="rect">
            <a:avLst/>
          </a:prstGeom>
          <a:noFill/>
          <a:ln>
            <a:noFill/>
          </a:ln>
        </p:spPr>
        <p:txBody>
          <a:bodyPr spcFirstLastPara="1" wrap="square" lIns="121900" tIns="121900" rIns="121900" bIns="121900" anchor="t" anchorCtr="0">
            <a:noAutofit/>
          </a:bodyPr>
          <a:lstStyle/>
          <a:p>
            <a:r>
              <a:rPr lang="en" sz="2800">
                <a:solidFill>
                  <a:schemeClr val="dk1"/>
                </a:solidFill>
                <a:latin typeface="Akatab"/>
                <a:ea typeface="Akatab"/>
                <a:cs typeface="Akatab"/>
                <a:sym typeface="Akatab"/>
              </a:rPr>
              <a:t>Human beings need these things to live and grow and to be human. </a:t>
            </a:r>
            <a:endParaRPr sz="2800">
              <a:solidFill>
                <a:schemeClr val="dk1"/>
              </a:solidFill>
              <a:latin typeface="Akatab"/>
              <a:ea typeface="Akatab"/>
              <a:cs typeface="Akatab"/>
              <a:sym typeface="Akatab"/>
            </a:endParaRPr>
          </a:p>
          <a:p>
            <a:endParaRPr sz="2800">
              <a:solidFill>
                <a:schemeClr val="dk1"/>
              </a:solidFill>
              <a:latin typeface="Akatab"/>
              <a:ea typeface="Akatab"/>
              <a:cs typeface="Akatab"/>
              <a:sym typeface="Akatab"/>
            </a:endParaRPr>
          </a:p>
          <a:p>
            <a:r>
              <a:rPr lang="en" sz="2800">
                <a:solidFill>
                  <a:schemeClr val="dk1"/>
                </a:solidFill>
                <a:latin typeface="Akatab"/>
                <a:ea typeface="Akatab"/>
                <a:cs typeface="Akatab"/>
                <a:sym typeface="Akatab"/>
              </a:rPr>
              <a:t>Needs are different to wants. Wants are not necessary for a person to survive, grow and develop. </a:t>
            </a:r>
            <a:endParaRPr sz="2800">
              <a:solidFill>
                <a:schemeClr val="dk1"/>
              </a:solidFill>
              <a:latin typeface="Akatab"/>
              <a:ea typeface="Akatab"/>
              <a:cs typeface="Akatab"/>
              <a:sym typeface="Akatab"/>
            </a:endParaRPr>
          </a:p>
          <a:p>
            <a:endParaRPr sz="2800">
              <a:solidFill>
                <a:schemeClr val="dk1"/>
              </a:solidFill>
              <a:latin typeface="Akatab"/>
              <a:ea typeface="Akatab"/>
              <a:cs typeface="Akatab"/>
              <a:sym typeface="Akatab"/>
            </a:endParaRPr>
          </a:p>
          <a:p>
            <a:r>
              <a:rPr lang="en" sz="2800">
                <a:solidFill>
                  <a:schemeClr val="dk1"/>
                </a:solidFill>
                <a:latin typeface="Akatab"/>
                <a:ea typeface="Akatab"/>
                <a:cs typeface="Akatab"/>
                <a:sym typeface="Akatab"/>
              </a:rPr>
              <a:t>Everyone of us has the right to have these needs fulfilled.</a:t>
            </a:r>
            <a:endParaRPr sz="2800">
              <a:solidFill>
                <a:schemeClr val="dk1"/>
              </a:solidFill>
              <a:latin typeface="Akatab"/>
              <a:ea typeface="Akatab"/>
              <a:cs typeface="Akatab"/>
              <a:sym typeface="Akatab"/>
            </a:endParaRPr>
          </a:p>
          <a:p>
            <a:r>
              <a:rPr lang="en" sz="2800">
                <a:solidFill>
                  <a:schemeClr val="dk1"/>
                </a:solidFill>
                <a:latin typeface="Akatab"/>
                <a:ea typeface="Akatab"/>
                <a:cs typeface="Akatab"/>
                <a:sym typeface="Akatab"/>
              </a:rPr>
              <a:t>These rights are called human rights</a:t>
            </a:r>
            <a:endParaRPr sz="2800">
              <a:solidFill>
                <a:schemeClr val="dk1"/>
              </a:solidFill>
              <a:latin typeface="Akatab"/>
              <a:ea typeface="Akatab"/>
              <a:cs typeface="Akatab"/>
              <a:sym typeface="Akatab"/>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9"/>
          <p:cNvPicPr preferRelativeResize="0"/>
          <p:nvPr/>
        </p:nvPicPr>
        <p:blipFill>
          <a:blip r:embed="rId3">
            <a:alphaModFix/>
          </a:blip>
          <a:stretch>
            <a:fillRect/>
          </a:stretch>
        </p:blipFill>
        <p:spPr>
          <a:xfrm>
            <a:off x="4758133" y="87800"/>
            <a:ext cx="7312467" cy="6682400"/>
          </a:xfrm>
          <a:prstGeom prst="rect">
            <a:avLst/>
          </a:prstGeom>
          <a:noFill/>
          <a:ln>
            <a:noFill/>
          </a:ln>
        </p:spPr>
      </p:pic>
      <p:sp>
        <p:nvSpPr>
          <p:cNvPr id="241" name="Google Shape;241;p29"/>
          <p:cNvSpPr txBox="1"/>
          <p:nvPr/>
        </p:nvSpPr>
        <p:spPr>
          <a:xfrm>
            <a:off x="219467" y="489800"/>
            <a:ext cx="4996400" cy="58784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Akatab"/>
                <a:ea typeface="Akatab"/>
                <a:cs typeface="Akatab"/>
                <a:sym typeface="Akatab"/>
              </a:rPr>
              <a:t>Each of these rights will cost you $100 USD.</a:t>
            </a:r>
            <a:endParaRPr sz="2933" b="1">
              <a:solidFill>
                <a:schemeClr val="dk1"/>
              </a:solidFill>
              <a:latin typeface="Akatab"/>
              <a:ea typeface="Akatab"/>
              <a:cs typeface="Akatab"/>
              <a:sym typeface="Akatab"/>
            </a:endParaRPr>
          </a:p>
          <a:p>
            <a:endParaRPr sz="2933" b="1">
              <a:solidFill>
                <a:schemeClr val="dk1"/>
              </a:solidFill>
              <a:latin typeface="Akatab"/>
              <a:ea typeface="Akatab"/>
              <a:cs typeface="Akatab"/>
              <a:sym typeface="Akatab"/>
            </a:endParaRPr>
          </a:p>
          <a:p>
            <a:r>
              <a:rPr lang="en" sz="2933" b="1">
                <a:solidFill>
                  <a:schemeClr val="dk1"/>
                </a:solidFill>
                <a:latin typeface="Akatab"/>
                <a:ea typeface="Akatab"/>
                <a:cs typeface="Akatab"/>
                <a:sym typeface="Akatab"/>
              </a:rPr>
              <a:t>You have $1000 USD to spend as a group.</a:t>
            </a:r>
            <a:endParaRPr sz="2933" b="1">
              <a:solidFill>
                <a:schemeClr val="dk1"/>
              </a:solidFill>
              <a:latin typeface="Akatab"/>
              <a:ea typeface="Akatab"/>
              <a:cs typeface="Akatab"/>
              <a:sym typeface="Akatab"/>
            </a:endParaRPr>
          </a:p>
          <a:p>
            <a:endParaRPr sz="2933" b="1">
              <a:solidFill>
                <a:schemeClr val="dk1"/>
              </a:solidFill>
              <a:latin typeface="Akatab"/>
              <a:ea typeface="Akatab"/>
              <a:cs typeface="Akatab"/>
              <a:sym typeface="Akatab"/>
            </a:endParaRPr>
          </a:p>
          <a:p>
            <a:r>
              <a:rPr lang="en" sz="2933" b="1">
                <a:solidFill>
                  <a:schemeClr val="dk1"/>
                </a:solidFill>
                <a:latin typeface="Akatab"/>
                <a:ea typeface="Akatab"/>
                <a:cs typeface="Akatab"/>
                <a:sym typeface="Akatab"/>
              </a:rPr>
              <a:t>Choose which rights you will ‘buy’ as a Group.  </a:t>
            </a:r>
            <a:endParaRPr sz="2933" b="1">
              <a:solidFill>
                <a:schemeClr val="dk1"/>
              </a:solidFill>
              <a:latin typeface="Akatab"/>
              <a:ea typeface="Akatab"/>
              <a:cs typeface="Akatab"/>
              <a:sym typeface="Akatab"/>
            </a:endParaRPr>
          </a:p>
          <a:p>
            <a:endParaRPr sz="2933" b="1">
              <a:solidFill>
                <a:schemeClr val="dk1"/>
              </a:solidFill>
              <a:latin typeface="Akatab"/>
              <a:ea typeface="Akatab"/>
              <a:cs typeface="Akatab"/>
              <a:sym typeface="Akatab"/>
            </a:endParaRPr>
          </a:p>
          <a:p>
            <a:r>
              <a:rPr lang="en" sz="2933" b="1">
                <a:solidFill>
                  <a:schemeClr val="dk1"/>
                </a:solidFill>
                <a:latin typeface="Akatab"/>
                <a:ea typeface="Akatab"/>
                <a:cs typeface="Akatab"/>
                <a:sym typeface="Akatab"/>
              </a:rPr>
              <a:t>Justify why you make the choices you do</a:t>
            </a:r>
            <a:endParaRPr sz="2933" b="1">
              <a:solidFill>
                <a:schemeClr val="dk1"/>
              </a:solidFill>
              <a:latin typeface="Akatab"/>
              <a:ea typeface="Akatab"/>
              <a:cs typeface="Akatab"/>
              <a:sym typeface="Akatab"/>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subTitle" idx="2"/>
          </p:nvPr>
        </p:nvSpPr>
        <p:spPr>
          <a:xfrm>
            <a:off x="823733" y="2840000"/>
            <a:ext cx="10038400" cy="2361600"/>
          </a:xfrm>
          <a:prstGeom prst="rect">
            <a:avLst/>
          </a:prstGeom>
        </p:spPr>
        <p:txBody>
          <a:bodyPr spcFirstLastPara="1" vert="horz" wrap="square" lIns="121900" tIns="121900" rIns="121900" bIns="121900" rtlCol="0" anchor="t" anchorCtr="0">
            <a:noAutofit/>
          </a:bodyPr>
          <a:lstStyle/>
          <a:p>
            <a:r>
              <a:rPr lang="en" sz="2267" b="1"/>
              <a:t>About six million European Jews were killed - about 2/3 of the population of European Jews.</a:t>
            </a:r>
            <a:endParaRPr sz="2267" b="1"/>
          </a:p>
          <a:p>
            <a:endParaRPr sz="2267" b="1"/>
          </a:p>
          <a:p>
            <a:endParaRPr sz="2267" b="1"/>
          </a:p>
          <a:p>
            <a:r>
              <a:rPr lang="en" sz="2267" b="1"/>
              <a:t>Total number of Holocaust victims - between 11 million and 17 million people killed!</a:t>
            </a:r>
            <a:endParaRPr sz="2267" b="1"/>
          </a:p>
          <a:p>
            <a:endParaRPr sz="2267" b="1"/>
          </a:p>
        </p:txBody>
      </p:sp>
      <p:sp>
        <p:nvSpPr>
          <p:cNvPr id="247" name="Google Shape;247;p30"/>
          <p:cNvSpPr txBox="1"/>
          <p:nvPr/>
        </p:nvSpPr>
        <p:spPr>
          <a:xfrm>
            <a:off x="1325700" y="537900"/>
            <a:ext cx="9402800" cy="17396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3600">
                <a:latin typeface="Akatab"/>
                <a:ea typeface="Akatab"/>
                <a:cs typeface="Akatab"/>
                <a:sym typeface="Akatab"/>
              </a:rPr>
              <a:t>The modern concept of human rights was created after the Second World War.</a:t>
            </a:r>
            <a:endParaRPr sz="3600">
              <a:latin typeface="Akatab"/>
              <a:ea typeface="Akatab"/>
              <a:cs typeface="Akatab"/>
              <a:sym typeface="Akatab"/>
            </a:endParaRPr>
          </a:p>
          <a:p>
            <a:pPr marL="3657509" algn="just">
              <a:lnSpc>
                <a:spcPct val="115000"/>
              </a:lnSpc>
            </a:pPr>
            <a:r>
              <a:rPr lang="en" sz="3600">
                <a:latin typeface="Akatab"/>
                <a:ea typeface="Akatab"/>
                <a:cs typeface="Akatab"/>
                <a:sym typeface="Akatab"/>
              </a:rPr>
              <a:t>Why?</a:t>
            </a:r>
            <a:endParaRPr sz="3600">
              <a:latin typeface="Akatab"/>
              <a:ea typeface="Akatab"/>
              <a:cs typeface="Akatab"/>
              <a:sym typeface="Akatab"/>
            </a:endParaRPr>
          </a:p>
          <a:p>
            <a:pPr algn="just"/>
            <a:endParaRPr sz="400">
              <a:solidFill>
                <a:schemeClr val="dk1"/>
              </a:solidFill>
              <a:latin typeface="Akatab"/>
              <a:ea typeface="Akatab"/>
              <a:cs typeface="Akatab"/>
              <a:sym typeface="Akat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spcBef>
                <a:spcPts val="0"/>
              </a:spcBef>
            </a:pPr>
            <a:r>
              <a:rPr lang="en" b="1"/>
              <a:t>The Holocaust</a:t>
            </a:r>
            <a:endParaRPr b="1"/>
          </a:p>
        </p:txBody>
      </p:sp>
      <p:sp>
        <p:nvSpPr>
          <p:cNvPr id="253" name="Google Shape;253;p31"/>
          <p:cNvSpPr txBox="1"/>
          <p:nvPr/>
        </p:nvSpPr>
        <p:spPr>
          <a:xfrm>
            <a:off x="1132400" y="1971933"/>
            <a:ext cx="10099600" cy="2346000"/>
          </a:xfrm>
          <a:prstGeom prst="rect">
            <a:avLst/>
          </a:prstGeom>
          <a:noFill/>
          <a:ln>
            <a:noFill/>
          </a:ln>
        </p:spPr>
        <p:txBody>
          <a:bodyPr spcFirstLastPara="1" wrap="square" lIns="121900" tIns="121900" rIns="121900" bIns="121900" anchor="t" anchorCtr="0">
            <a:noAutofit/>
          </a:bodyPr>
          <a:lstStyle/>
          <a:p>
            <a:r>
              <a:rPr lang="en" sz="2667" b="1">
                <a:solidFill>
                  <a:schemeClr val="dk1"/>
                </a:solidFill>
                <a:latin typeface="Akatab"/>
                <a:ea typeface="Akatab"/>
                <a:cs typeface="Akatab"/>
                <a:sym typeface="Akatab"/>
              </a:rPr>
              <a:t>During World War II, Jewish people faced unprecedented persecution and genocide in an event known as the Holocaust. Orchestrated by Adolf Hitler and the Nazi regime in Germany, this systematic campaign aimed to exterminate the entire Jewish population of Europe, along with other groups deemed "undesirable," including Romani people, disabled individuals, political dissidents, homosexuals, and others. Here's an overview of what happened:</a:t>
            </a:r>
            <a:endParaRPr sz="2667" b="1">
              <a:solidFill>
                <a:schemeClr val="dk1"/>
              </a:solidFill>
              <a:latin typeface="Akatab"/>
              <a:ea typeface="Akatab"/>
              <a:cs typeface="Akatab"/>
              <a:sym typeface="Akatab"/>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2"/>
          <p:cNvPicPr preferRelativeResize="0"/>
          <p:nvPr/>
        </p:nvPicPr>
        <p:blipFill>
          <a:blip r:embed="rId3">
            <a:alphaModFix/>
          </a:blip>
          <a:stretch>
            <a:fillRect/>
          </a:stretch>
        </p:blipFill>
        <p:spPr>
          <a:xfrm>
            <a:off x="-1" y="1"/>
            <a:ext cx="8833367" cy="6451601"/>
          </a:xfrm>
          <a:prstGeom prst="rect">
            <a:avLst/>
          </a:prstGeom>
          <a:noFill/>
          <a:ln>
            <a:noFill/>
          </a:ln>
        </p:spPr>
      </p:pic>
      <p:pic>
        <p:nvPicPr>
          <p:cNvPr id="259" name="Google Shape;259;p32"/>
          <p:cNvPicPr preferRelativeResize="0"/>
          <p:nvPr/>
        </p:nvPicPr>
        <p:blipFill>
          <a:blip r:embed="rId4">
            <a:alphaModFix/>
          </a:blip>
          <a:stretch>
            <a:fillRect/>
          </a:stretch>
        </p:blipFill>
        <p:spPr>
          <a:xfrm>
            <a:off x="8373134" y="1"/>
            <a:ext cx="3629033" cy="6857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3"/>
          <p:cNvPicPr preferRelativeResize="0"/>
          <p:nvPr/>
        </p:nvPicPr>
        <p:blipFill>
          <a:blip r:embed="rId3">
            <a:alphaModFix/>
          </a:blip>
          <a:stretch>
            <a:fillRect/>
          </a:stretch>
        </p:blipFill>
        <p:spPr>
          <a:xfrm>
            <a:off x="1" y="1"/>
            <a:ext cx="12192001" cy="6858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0" y="68001"/>
            <a:ext cx="12191997" cy="6789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5794-DE90-0D44-9D38-FE873AF6A825}"/>
              </a:ext>
            </a:extLst>
          </p:cNvPr>
          <p:cNvSpPr>
            <a:spLocks noGrp="1"/>
          </p:cNvSpPr>
          <p:nvPr>
            <p:ph type="title"/>
          </p:nvPr>
        </p:nvSpPr>
        <p:spPr/>
        <p:txBody>
          <a:bodyPr/>
          <a:lstStyle/>
          <a:p>
            <a:r>
              <a:rPr lang="en-AU" dirty="0"/>
              <a:t>Definition:</a:t>
            </a:r>
            <a:endParaRPr lang="en-US" dirty="0"/>
          </a:p>
        </p:txBody>
      </p:sp>
      <p:sp>
        <p:nvSpPr>
          <p:cNvPr id="3" name="Content Placeholder 2">
            <a:extLst>
              <a:ext uri="{FF2B5EF4-FFF2-40B4-BE49-F238E27FC236}">
                <a16:creationId xmlns:a16="http://schemas.microsoft.com/office/drawing/2014/main" id="{40DCFB37-3625-CF47-AE4F-404118AF827E}"/>
              </a:ext>
            </a:extLst>
          </p:cNvPr>
          <p:cNvSpPr>
            <a:spLocks noGrp="1"/>
          </p:cNvSpPr>
          <p:nvPr>
            <p:ph idx="1"/>
          </p:nvPr>
        </p:nvSpPr>
        <p:spPr/>
        <p:txBody>
          <a:bodyPr>
            <a:normAutofit fontScale="85000" lnSpcReduction="20000"/>
          </a:bodyPr>
          <a:lstStyle/>
          <a:p>
            <a:r>
              <a:rPr lang="en-AU" dirty="0"/>
              <a:t> </a:t>
            </a:r>
          </a:p>
          <a:p>
            <a:r>
              <a:rPr lang="en-AU" sz="2800" dirty="0"/>
              <a:t>• </a:t>
            </a:r>
            <a:r>
              <a:rPr lang="en-AU" sz="2800" dirty="0" err="1"/>
              <a:t>Ougburn</a:t>
            </a:r>
            <a:r>
              <a:rPr lang="en-AU" sz="2800" dirty="0"/>
              <a:t> and </a:t>
            </a:r>
            <a:r>
              <a:rPr lang="en-AU" sz="2800" dirty="0" err="1"/>
              <a:t>Nimkoff</a:t>
            </a:r>
            <a:r>
              <a:rPr lang="en-AU" sz="2800" dirty="0"/>
              <a:t> defined organization as an articulation of different parts which perform various functions; it is an active group device for getting something done”. </a:t>
            </a:r>
          </a:p>
          <a:p>
            <a:endParaRPr lang="en-AU" sz="2800" dirty="0"/>
          </a:p>
          <a:p>
            <a:endParaRPr lang="en-AU" sz="2800" dirty="0"/>
          </a:p>
          <a:p>
            <a:r>
              <a:rPr lang="en-AU" sz="2800" dirty="0"/>
              <a:t>• Collins Dictionary of Sociology defined organization is “A type of </a:t>
            </a:r>
            <a:r>
              <a:rPr lang="en-AU" sz="2800" dirty="0" err="1"/>
              <a:t>collectivity</a:t>
            </a:r>
            <a:r>
              <a:rPr lang="en-AU" sz="2800" dirty="0"/>
              <a:t> established for the pursuit of specific aims or goals characterized by a formal structure of rules, authority relations, a division of </a:t>
            </a:r>
            <a:r>
              <a:rPr lang="en-AU" sz="2800" dirty="0" err="1"/>
              <a:t>labor</a:t>
            </a:r>
            <a:r>
              <a:rPr lang="en-AU" sz="2800" dirty="0"/>
              <a:t> and limited membership or admission” </a:t>
            </a:r>
          </a:p>
          <a:p>
            <a:endParaRPr lang="en-AU" sz="2800" dirty="0"/>
          </a:p>
          <a:p>
            <a:endParaRPr lang="en-AU" dirty="0"/>
          </a:p>
        </p:txBody>
      </p:sp>
    </p:spTree>
    <p:extLst>
      <p:ext uri="{BB962C8B-B14F-4D97-AF65-F5344CB8AC3E}">
        <p14:creationId xmlns:p14="http://schemas.microsoft.com/office/powerpoint/2010/main" val="1824563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p:cNvPicPr preferRelativeResize="0"/>
          <p:nvPr/>
        </p:nvPicPr>
        <p:blipFill>
          <a:blip r:embed="rId3">
            <a:alphaModFix/>
          </a:blip>
          <a:stretch>
            <a:fillRect/>
          </a:stretch>
        </p:blipFill>
        <p:spPr>
          <a:xfrm>
            <a:off x="215901" y="0"/>
            <a:ext cx="11722401"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6698-8745-0449-B27C-56AEBCB0244F}"/>
              </a:ext>
            </a:extLst>
          </p:cNvPr>
          <p:cNvSpPr>
            <a:spLocks noGrp="1"/>
          </p:cNvSpPr>
          <p:nvPr>
            <p:ph type="title"/>
          </p:nvPr>
        </p:nvSpPr>
        <p:spPr/>
        <p:txBody>
          <a:bodyPr>
            <a:normAutofit fontScale="90000"/>
          </a:bodyPr>
          <a:lstStyle/>
          <a:p>
            <a:r>
              <a:rPr lang="en-US" b="1" dirty="0">
                <a:effectLst/>
                <a:latin typeface="Times New Roman" panose="02020603050405020304" pitchFamily="18" charset="0"/>
                <a:ea typeface="Times New Roman" panose="02020603050405020304" pitchFamily="18" charset="0"/>
              </a:rPr>
              <a:t>What role do rules and regulations play in the formation of a society?</a:t>
            </a:r>
            <a:endParaRPr lang="en-US" sz="8000" b="1" dirty="0"/>
          </a:p>
        </p:txBody>
      </p:sp>
    </p:spTree>
    <p:extLst>
      <p:ext uri="{BB962C8B-B14F-4D97-AF65-F5344CB8AC3E}">
        <p14:creationId xmlns:p14="http://schemas.microsoft.com/office/powerpoint/2010/main" val="1846412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2FAB-9A37-A746-8823-41E8782637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182A39-40BC-EA44-976A-C04C6209406B}"/>
              </a:ext>
            </a:extLst>
          </p:cNvPr>
          <p:cNvSpPr>
            <a:spLocks noGrp="1"/>
          </p:cNvSpPr>
          <p:nvPr>
            <p:ph idx="1"/>
          </p:nvPr>
        </p:nvSpPr>
        <p:spPr/>
        <p:txBody>
          <a:bodyPr/>
          <a:lstStyle/>
          <a:p>
            <a:r>
              <a:rPr lang="en-US" sz="4000" dirty="0"/>
              <a:t>While organizations link many like-minded people, it can also cause a separation with others not in their organization due to the differences in thought. </a:t>
            </a:r>
          </a:p>
          <a:p>
            <a:endParaRPr lang="en-US" dirty="0"/>
          </a:p>
        </p:txBody>
      </p:sp>
    </p:spTree>
    <p:extLst>
      <p:ext uri="{BB962C8B-B14F-4D97-AF65-F5344CB8AC3E}">
        <p14:creationId xmlns:p14="http://schemas.microsoft.com/office/powerpoint/2010/main" val="1115865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635200" y="469700"/>
            <a:ext cx="10542000" cy="1594000"/>
          </a:xfrm>
          <a:prstGeom prst="rect">
            <a:avLst/>
          </a:prstGeom>
        </p:spPr>
        <p:txBody>
          <a:bodyPr spcFirstLastPara="1" vert="horz" wrap="square" lIns="121900" tIns="121900" rIns="121900" bIns="121900" rtlCol="0" anchor="t" anchorCtr="0">
            <a:noAutofit/>
          </a:bodyPr>
          <a:lstStyle/>
          <a:p>
            <a:pPr algn="ctr"/>
            <a:r>
              <a:rPr lang="en" sz="2933" b="1"/>
              <a:t>Think about an example of Social organization based on your current perception</a:t>
            </a:r>
            <a:endParaRPr sz="2933" b="1"/>
          </a:p>
        </p:txBody>
      </p:sp>
      <p:sp>
        <p:nvSpPr>
          <p:cNvPr id="106" name="Google Shape;106;p15"/>
          <p:cNvSpPr txBox="1">
            <a:spLocks noGrp="1"/>
          </p:cNvSpPr>
          <p:nvPr>
            <p:ph type="body" idx="1"/>
          </p:nvPr>
        </p:nvSpPr>
        <p:spPr>
          <a:xfrm>
            <a:off x="1163200" y="2028400"/>
            <a:ext cx="3486400" cy="3729200"/>
          </a:xfrm>
          <a:prstGeom prst="rect">
            <a:avLst/>
          </a:prstGeom>
        </p:spPr>
        <p:txBody>
          <a:bodyPr spcFirstLastPara="1" vert="horz" wrap="square" lIns="121900" tIns="121900" rIns="121900" bIns="121900" rtlCol="0" anchor="t" anchorCtr="0">
            <a:noAutofit/>
          </a:bodyPr>
          <a:lstStyle/>
          <a:p>
            <a:pPr indent="-465655">
              <a:buSzPts val="1900"/>
            </a:pPr>
            <a:r>
              <a:rPr lang="en" sz="2267" b="1"/>
              <a:t>A college</a:t>
            </a:r>
            <a:endParaRPr sz="2267" b="1"/>
          </a:p>
          <a:p>
            <a:pPr marL="1219170" indent="0">
              <a:spcBef>
                <a:spcPts val="1333"/>
              </a:spcBef>
              <a:buNone/>
            </a:pPr>
            <a:endParaRPr sz="2267" b="1"/>
          </a:p>
          <a:p>
            <a:pPr indent="-448722">
              <a:spcBef>
                <a:spcPts val="1333"/>
              </a:spcBef>
              <a:buSzPts val="1700"/>
            </a:pPr>
            <a:r>
              <a:rPr lang="en" sz="2267" b="1"/>
              <a:t>A enterprise</a:t>
            </a:r>
            <a:endParaRPr sz="2267" b="1"/>
          </a:p>
          <a:p>
            <a:pPr marL="1219170" indent="0">
              <a:spcBef>
                <a:spcPts val="1333"/>
              </a:spcBef>
              <a:buNone/>
            </a:pPr>
            <a:endParaRPr sz="2267" b="1"/>
          </a:p>
          <a:p>
            <a:pPr indent="-448722">
              <a:spcBef>
                <a:spcPts val="1333"/>
              </a:spcBef>
              <a:buSzPts val="1700"/>
            </a:pPr>
            <a:r>
              <a:rPr lang="en" sz="2267" b="1"/>
              <a:t>An NGO</a:t>
            </a:r>
            <a:endParaRPr sz="2267" b="1"/>
          </a:p>
          <a:p>
            <a:pPr marL="1219170" indent="0">
              <a:spcBef>
                <a:spcPts val="1333"/>
              </a:spcBef>
              <a:buNone/>
            </a:pPr>
            <a:endParaRPr sz="2267" b="1"/>
          </a:p>
          <a:p>
            <a:pPr indent="-448722">
              <a:spcBef>
                <a:spcPts val="1333"/>
              </a:spcBef>
              <a:buSzPts val="1700"/>
            </a:pPr>
            <a:r>
              <a:rPr lang="en" sz="2267" b="1"/>
              <a:t>English Department</a:t>
            </a:r>
            <a:endParaRPr sz="2267" b="1"/>
          </a:p>
          <a:p>
            <a:pPr marL="1219170" indent="0">
              <a:spcBef>
                <a:spcPts val="1333"/>
              </a:spcBef>
              <a:spcAft>
                <a:spcPts val="1333"/>
              </a:spcAft>
              <a:buNone/>
            </a:pPr>
            <a:endParaRPr sz="2267" b="1"/>
          </a:p>
        </p:txBody>
      </p:sp>
      <p:sp>
        <p:nvSpPr>
          <p:cNvPr id="107" name="Google Shape;107;p15"/>
          <p:cNvSpPr txBox="1"/>
          <p:nvPr/>
        </p:nvSpPr>
        <p:spPr>
          <a:xfrm>
            <a:off x="5973267" y="2119600"/>
            <a:ext cx="3657600" cy="3546800"/>
          </a:xfrm>
          <a:prstGeom prst="rect">
            <a:avLst/>
          </a:prstGeom>
          <a:noFill/>
          <a:ln>
            <a:noFill/>
          </a:ln>
        </p:spPr>
        <p:txBody>
          <a:bodyPr spcFirstLastPara="1" wrap="square" lIns="121900" tIns="121900" rIns="121900" bIns="121900" anchor="t" anchorCtr="0">
            <a:noAutofit/>
          </a:bodyPr>
          <a:lstStyle/>
          <a:p>
            <a:pPr marL="609585" indent="-448722">
              <a:buClr>
                <a:schemeClr val="dk1"/>
              </a:buClr>
              <a:buSzPts val="1700"/>
              <a:buFont typeface="Anaheim"/>
              <a:buChar char="●"/>
            </a:pPr>
            <a:r>
              <a:rPr lang="en" sz="2267" b="1">
                <a:solidFill>
                  <a:schemeClr val="dk1"/>
                </a:solidFill>
                <a:latin typeface="Akatab"/>
                <a:ea typeface="Akatab"/>
                <a:cs typeface="Akatab"/>
                <a:sym typeface="Akatab"/>
              </a:rPr>
              <a:t>A political party</a:t>
            </a:r>
            <a:endParaRPr sz="2267" b="1">
              <a:solidFill>
                <a:schemeClr val="dk1"/>
              </a:solidFill>
              <a:latin typeface="Akatab"/>
              <a:ea typeface="Akatab"/>
              <a:cs typeface="Akatab"/>
              <a:sym typeface="Akatab"/>
            </a:endParaRPr>
          </a:p>
          <a:p>
            <a:pPr marL="1219170">
              <a:spcBef>
                <a:spcPts val="1333"/>
              </a:spcBef>
            </a:pPr>
            <a:endParaRPr sz="2267" b="1">
              <a:solidFill>
                <a:schemeClr val="dk1"/>
              </a:solidFill>
              <a:latin typeface="Akatab"/>
              <a:ea typeface="Akatab"/>
              <a:cs typeface="Akatab"/>
              <a:sym typeface="Akatab"/>
            </a:endParaRPr>
          </a:p>
          <a:p>
            <a:pPr marL="609585" indent="-448722">
              <a:spcBef>
                <a:spcPts val="1333"/>
              </a:spcBef>
              <a:buClr>
                <a:schemeClr val="dk1"/>
              </a:buClr>
              <a:buSzPts val="1700"/>
              <a:buFont typeface="Anaheim"/>
              <a:buChar char="●"/>
            </a:pPr>
            <a:r>
              <a:rPr lang="en" sz="2267" b="1">
                <a:solidFill>
                  <a:schemeClr val="dk1"/>
                </a:solidFill>
                <a:latin typeface="Akatab"/>
                <a:ea typeface="Akatab"/>
                <a:cs typeface="Akatab"/>
                <a:sym typeface="Akatab"/>
              </a:rPr>
              <a:t>A military</a:t>
            </a:r>
            <a:endParaRPr sz="2267" b="1">
              <a:solidFill>
                <a:schemeClr val="dk1"/>
              </a:solidFill>
              <a:latin typeface="Akatab"/>
              <a:ea typeface="Akatab"/>
              <a:cs typeface="Akatab"/>
              <a:sym typeface="Akatab"/>
            </a:endParaRPr>
          </a:p>
          <a:p>
            <a:pPr marL="1219170">
              <a:spcBef>
                <a:spcPts val="1333"/>
              </a:spcBef>
            </a:pPr>
            <a:endParaRPr sz="2267" b="1">
              <a:solidFill>
                <a:schemeClr val="dk1"/>
              </a:solidFill>
              <a:latin typeface="Akatab"/>
              <a:ea typeface="Akatab"/>
              <a:cs typeface="Akatab"/>
              <a:sym typeface="Akatab"/>
            </a:endParaRPr>
          </a:p>
          <a:p>
            <a:pPr marL="609585" indent="-448722">
              <a:spcBef>
                <a:spcPts val="1333"/>
              </a:spcBef>
              <a:buClr>
                <a:schemeClr val="dk1"/>
              </a:buClr>
              <a:buSzPts val="1700"/>
              <a:buFont typeface="Anaheim"/>
              <a:buChar char="●"/>
            </a:pPr>
            <a:r>
              <a:rPr lang="en" sz="2267" b="1">
                <a:solidFill>
                  <a:schemeClr val="dk1"/>
                </a:solidFill>
                <a:latin typeface="Akatab"/>
                <a:ea typeface="Akatab"/>
                <a:cs typeface="Akatab"/>
                <a:sym typeface="Akatab"/>
              </a:rPr>
              <a:t>A hospital</a:t>
            </a:r>
            <a:endParaRPr sz="2267" b="1">
              <a:solidFill>
                <a:schemeClr val="dk1"/>
              </a:solidFill>
              <a:latin typeface="Akatab"/>
              <a:ea typeface="Akatab"/>
              <a:cs typeface="Akatab"/>
              <a:sym typeface="Akatab"/>
            </a:endParaRPr>
          </a:p>
          <a:p>
            <a:pPr marL="1219170">
              <a:spcBef>
                <a:spcPts val="1333"/>
              </a:spcBef>
            </a:pPr>
            <a:endParaRPr sz="2267" b="1">
              <a:solidFill>
                <a:schemeClr val="dk1"/>
              </a:solidFill>
              <a:latin typeface="Akatab"/>
              <a:ea typeface="Akatab"/>
              <a:cs typeface="Akatab"/>
              <a:sym typeface="Akatab"/>
            </a:endParaRPr>
          </a:p>
          <a:p>
            <a:pPr marL="609585" indent="-448722">
              <a:spcBef>
                <a:spcPts val="1333"/>
              </a:spcBef>
              <a:buClr>
                <a:schemeClr val="dk1"/>
              </a:buClr>
              <a:buSzPts val="1700"/>
              <a:buFont typeface="Anaheim"/>
              <a:buChar char="●"/>
            </a:pPr>
            <a:r>
              <a:rPr lang="en" sz="2267" b="1">
                <a:solidFill>
                  <a:schemeClr val="dk1"/>
                </a:solidFill>
                <a:latin typeface="Akatab"/>
                <a:ea typeface="Akatab"/>
                <a:cs typeface="Akatab"/>
                <a:sym typeface="Akatab"/>
              </a:rPr>
              <a:t>A government</a:t>
            </a:r>
            <a:endParaRPr sz="2267" b="1">
              <a:solidFill>
                <a:schemeClr val="dk1"/>
              </a:solidFill>
              <a:latin typeface="Akatab"/>
              <a:ea typeface="Akatab"/>
              <a:cs typeface="Akatab"/>
              <a:sym typeface="Akatab"/>
            </a:endParaRPr>
          </a:p>
          <a:p>
            <a:pPr>
              <a:spcBef>
                <a:spcPts val="1333"/>
              </a:spcBef>
            </a:pPr>
            <a:endParaRPr sz="1600">
              <a:solidFill>
                <a:schemeClr val="dk1"/>
              </a:solidFill>
              <a:latin typeface="Akatab"/>
              <a:ea typeface="Akatab"/>
              <a:cs typeface="Akatab"/>
              <a:sym typeface="Akat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spcBef>
                <a:spcPts val="0"/>
              </a:spcBef>
            </a:pPr>
            <a:r>
              <a:rPr lang="en" b="1"/>
              <a:t>Small-scale v.s. Large-scale</a:t>
            </a:r>
            <a:endParaRPr b="1"/>
          </a:p>
        </p:txBody>
      </p:sp>
      <p:sp>
        <p:nvSpPr>
          <p:cNvPr id="113" name="Google Shape;113;p16"/>
          <p:cNvSpPr/>
          <p:nvPr/>
        </p:nvSpPr>
        <p:spPr>
          <a:xfrm>
            <a:off x="2600471" y="2595667"/>
            <a:ext cx="154000" cy="41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114" name="Google Shape;114;p16"/>
          <p:cNvSpPr/>
          <p:nvPr/>
        </p:nvSpPr>
        <p:spPr>
          <a:xfrm>
            <a:off x="5816184" y="2595667"/>
            <a:ext cx="154000" cy="41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115" name="Google Shape;115;p16"/>
          <p:cNvSpPr/>
          <p:nvPr/>
        </p:nvSpPr>
        <p:spPr>
          <a:xfrm>
            <a:off x="9016300" y="2595667"/>
            <a:ext cx="154000" cy="41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cxnSp>
        <p:nvCxnSpPr>
          <p:cNvPr id="116" name="Google Shape;116;p16"/>
          <p:cNvCxnSpPr>
            <a:stCxn id="117" idx="3"/>
            <a:endCxn id="113" idx="1"/>
          </p:cNvCxnSpPr>
          <p:nvPr/>
        </p:nvCxnSpPr>
        <p:spPr>
          <a:xfrm>
            <a:off x="1238069" y="2802867"/>
            <a:ext cx="1362400" cy="800"/>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118" name="Google Shape;118;p16"/>
          <p:cNvCxnSpPr>
            <a:stCxn id="113" idx="3"/>
            <a:endCxn id="114" idx="1"/>
          </p:cNvCxnSpPr>
          <p:nvPr/>
        </p:nvCxnSpPr>
        <p:spPr>
          <a:xfrm>
            <a:off x="2754471" y="2803667"/>
            <a:ext cx="3061600" cy="8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19" name="Google Shape;119;p16"/>
          <p:cNvCxnSpPr>
            <a:stCxn id="114" idx="3"/>
            <a:endCxn id="115" idx="1"/>
          </p:cNvCxnSpPr>
          <p:nvPr/>
        </p:nvCxnSpPr>
        <p:spPr>
          <a:xfrm>
            <a:off x="5970184" y="2803667"/>
            <a:ext cx="3046000" cy="8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20" name="Google Shape;120;p16"/>
          <p:cNvCxnSpPr>
            <a:stCxn id="115" idx="3"/>
          </p:cNvCxnSpPr>
          <p:nvPr/>
        </p:nvCxnSpPr>
        <p:spPr>
          <a:xfrm>
            <a:off x="9170300" y="2803667"/>
            <a:ext cx="1377200" cy="800"/>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121" name="Google Shape;121;p16"/>
          <p:cNvSpPr txBox="1"/>
          <p:nvPr/>
        </p:nvSpPr>
        <p:spPr>
          <a:xfrm>
            <a:off x="1175200" y="3269167"/>
            <a:ext cx="9841600" cy="1181600"/>
          </a:xfrm>
          <a:prstGeom prst="rect">
            <a:avLst/>
          </a:prstGeom>
          <a:noFill/>
          <a:ln>
            <a:noFill/>
          </a:ln>
        </p:spPr>
        <p:txBody>
          <a:bodyPr spcFirstLastPara="1" wrap="square" lIns="121900" tIns="121900" rIns="121900" bIns="121900" anchor="t" anchorCtr="0">
            <a:noAutofit/>
          </a:bodyPr>
          <a:lstStyle/>
          <a:p>
            <a:r>
              <a:rPr lang="en" sz="3333">
                <a:solidFill>
                  <a:schemeClr val="dk1"/>
                </a:solidFill>
                <a:latin typeface="Akatab"/>
                <a:ea typeface="Akatab"/>
                <a:cs typeface="Akatab"/>
                <a:sym typeface="Akatab"/>
              </a:rPr>
              <a:t>Large: a hospital; Within the hospital are small social organization—for example, the nursing staff and the surgery team.</a:t>
            </a:r>
            <a:endParaRPr sz="3333">
              <a:solidFill>
                <a:schemeClr val="dk1"/>
              </a:solidFill>
              <a:latin typeface="Akatab"/>
              <a:ea typeface="Akatab"/>
              <a:cs typeface="Akatab"/>
              <a:sym typeface="Akatab"/>
            </a:endParaRPr>
          </a:p>
        </p:txBody>
      </p:sp>
      <p:sp>
        <p:nvSpPr>
          <p:cNvPr id="122" name="Google Shape;122;p16"/>
          <p:cNvSpPr txBox="1"/>
          <p:nvPr/>
        </p:nvSpPr>
        <p:spPr>
          <a:xfrm>
            <a:off x="1441267" y="1722267"/>
            <a:ext cx="9841600" cy="1181600"/>
          </a:xfrm>
          <a:prstGeom prst="rect">
            <a:avLst/>
          </a:prstGeom>
          <a:noFill/>
          <a:ln>
            <a:noFill/>
          </a:ln>
        </p:spPr>
        <p:txBody>
          <a:bodyPr spcFirstLastPara="1" wrap="square" lIns="121900" tIns="121900" rIns="121900" bIns="121900" anchor="t" anchorCtr="0">
            <a:noAutofit/>
          </a:bodyPr>
          <a:lstStyle/>
          <a:p>
            <a:r>
              <a:rPr lang="en" sz="3333">
                <a:solidFill>
                  <a:schemeClr val="dk1"/>
                </a:solidFill>
                <a:latin typeface="Akatab"/>
                <a:ea typeface="Akatab"/>
                <a:cs typeface="Akatab"/>
                <a:sym typeface="Akatab"/>
              </a:rPr>
              <a:t>Small: a school sports team</a:t>
            </a:r>
            <a:endParaRPr sz="3333">
              <a:solidFill>
                <a:schemeClr val="dk1"/>
              </a:solidFill>
              <a:latin typeface="Akatab"/>
              <a:ea typeface="Akatab"/>
              <a:cs typeface="Akatab"/>
              <a:sym typeface="Akatab"/>
            </a:endParaRPr>
          </a:p>
        </p:txBody>
      </p:sp>
      <p:sp>
        <p:nvSpPr>
          <p:cNvPr id="123" name="Google Shape;123;p16"/>
          <p:cNvSpPr txBox="1"/>
          <p:nvPr/>
        </p:nvSpPr>
        <p:spPr>
          <a:xfrm>
            <a:off x="688867" y="5058667"/>
            <a:ext cx="11346400" cy="616400"/>
          </a:xfrm>
          <a:prstGeom prst="rect">
            <a:avLst/>
          </a:prstGeom>
          <a:noFill/>
          <a:ln>
            <a:noFill/>
          </a:ln>
        </p:spPr>
        <p:txBody>
          <a:bodyPr spcFirstLastPara="1" wrap="square" lIns="121900" tIns="121900" rIns="121900" bIns="121900" anchor="t" anchorCtr="0">
            <a:noAutofit/>
          </a:bodyPr>
          <a:lstStyle/>
          <a:p>
            <a:r>
              <a:rPr lang="en" sz="2800" b="1">
                <a:solidFill>
                  <a:srgbClr val="93C47D"/>
                </a:solidFill>
                <a:latin typeface="Akatab"/>
                <a:ea typeface="Akatab"/>
                <a:cs typeface="Akatab"/>
                <a:sym typeface="Akatab"/>
              </a:rPr>
              <a:t>Aside from the difference in size, what are the differences between the two organizations?</a:t>
            </a:r>
            <a:endParaRPr sz="2800" b="1">
              <a:solidFill>
                <a:srgbClr val="93C47D"/>
              </a:solidFill>
              <a:latin typeface="Akatab"/>
              <a:ea typeface="Akatab"/>
              <a:cs typeface="Akatab"/>
              <a:sym typeface="Akatab"/>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spcBef>
                <a:spcPts val="0"/>
              </a:spcBef>
            </a:pPr>
            <a:r>
              <a:rPr lang="en" b="1"/>
              <a:t>Mission</a:t>
            </a:r>
            <a:endParaRPr b="1"/>
          </a:p>
        </p:txBody>
      </p:sp>
      <p:sp>
        <p:nvSpPr>
          <p:cNvPr id="129" name="Google Shape;129;p17"/>
          <p:cNvSpPr/>
          <p:nvPr/>
        </p:nvSpPr>
        <p:spPr>
          <a:xfrm>
            <a:off x="2397271" y="3103667"/>
            <a:ext cx="154000" cy="41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130" name="Google Shape;130;p17"/>
          <p:cNvSpPr/>
          <p:nvPr/>
        </p:nvSpPr>
        <p:spPr>
          <a:xfrm>
            <a:off x="5612984" y="3103667"/>
            <a:ext cx="154000" cy="41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131" name="Google Shape;131;p17"/>
          <p:cNvSpPr/>
          <p:nvPr/>
        </p:nvSpPr>
        <p:spPr>
          <a:xfrm>
            <a:off x="8813100" y="3103667"/>
            <a:ext cx="154000" cy="41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cxnSp>
        <p:nvCxnSpPr>
          <p:cNvPr id="132" name="Google Shape;132;p17"/>
          <p:cNvCxnSpPr>
            <a:stCxn id="133" idx="3"/>
            <a:endCxn id="129" idx="1"/>
          </p:cNvCxnSpPr>
          <p:nvPr/>
        </p:nvCxnSpPr>
        <p:spPr>
          <a:xfrm>
            <a:off x="1034869" y="3310867"/>
            <a:ext cx="1362400" cy="800"/>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134" name="Google Shape;134;p17"/>
          <p:cNvCxnSpPr>
            <a:stCxn id="129" idx="3"/>
            <a:endCxn id="130" idx="1"/>
          </p:cNvCxnSpPr>
          <p:nvPr/>
        </p:nvCxnSpPr>
        <p:spPr>
          <a:xfrm>
            <a:off x="2551271" y="3311667"/>
            <a:ext cx="3061600" cy="8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35" name="Google Shape;135;p17"/>
          <p:cNvCxnSpPr>
            <a:stCxn id="130" idx="3"/>
            <a:endCxn id="131" idx="1"/>
          </p:cNvCxnSpPr>
          <p:nvPr/>
        </p:nvCxnSpPr>
        <p:spPr>
          <a:xfrm>
            <a:off x="5766984" y="3311667"/>
            <a:ext cx="3046000" cy="8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36" name="Google Shape;136;p17"/>
          <p:cNvCxnSpPr>
            <a:stCxn id="131" idx="3"/>
          </p:cNvCxnSpPr>
          <p:nvPr/>
        </p:nvCxnSpPr>
        <p:spPr>
          <a:xfrm>
            <a:off x="8967100" y="3311667"/>
            <a:ext cx="1377200" cy="800"/>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137" name="Google Shape;137;p17"/>
          <p:cNvSpPr txBox="1"/>
          <p:nvPr/>
        </p:nvSpPr>
        <p:spPr>
          <a:xfrm>
            <a:off x="1073600" y="3777167"/>
            <a:ext cx="9841600" cy="1181600"/>
          </a:xfrm>
          <a:prstGeom prst="rect">
            <a:avLst/>
          </a:prstGeom>
          <a:noFill/>
          <a:ln>
            <a:noFill/>
          </a:ln>
        </p:spPr>
        <p:txBody>
          <a:bodyPr spcFirstLastPara="1" wrap="square" lIns="121900" tIns="121900" rIns="121900" bIns="121900" anchor="t" anchorCtr="0">
            <a:noAutofit/>
          </a:bodyPr>
          <a:lstStyle/>
          <a:p>
            <a:r>
              <a:rPr lang="en" sz="3333">
                <a:solidFill>
                  <a:schemeClr val="dk1"/>
                </a:solidFill>
                <a:latin typeface="Akatab"/>
                <a:ea typeface="Akatab"/>
                <a:cs typeface="Akatab"/>
                <a:sym typeface="Akatab"/>
              </a:rPr>
              <a:t>Large: a hospital; to make the hospital running long and lasting </a:t>
            </a:r>
            <a:endParaRPr sz="3333">
              <a:solidFill>
                <a:schemeClr val="dk1"/>
              </a:solidFill>
              <a:latin typeface="Akatab"/>
              <a:ea typeface="Akatab"/>
              <a:cs typeface="Akatab"/>
              <a:sym typeface="Akatab"/>
            </a:endParaRPr>
          </a:p>
        </p:txBody>
      </p:sp>
      <p:sp>
        <p:nvSpPr>
          <p:cNvPr id="138" name="Google Shape;138;p17"/>
          <p:cNvSpPr txBox="1"/>
          <p:nvPr/>
        </p:nvSpPr>
        <p:spPr>
          <a:xfrm>
            <a:off x="1175200" y="1504033"/>
            <a:ext cx="9841600" cy="1022800"/>
          </a:xfrm>
          <a:prstGeom prst="rect">
            <a:avLst/>
          </a:prstGeom>
          <a:noFill/>
          <a:ln>
            <a:noFill/>
          </a:ln>
        </p:spPr>
        <p:txBody>
          <a:bodyPr spcFirstLastPara="1" wrap="square" lIns="121900" tIns="121900" rIns="121900" bIns="121900" anchor="t" anchorCtr="0">
            <a:noAutofit/>
          </a:bodyPr>
          <a:lstStyle/>
          <a:p>
            <a:r>
              <a:rPr lang="en" sz="3333">
                <a:solidFill>
                  <a:schemeClr val="dk1"/>
                </a:solidFill>
                <a:latin typeface="Akatab"/>
                <a:ea typeface="Akatab"/>
                <a:cs typeface="Akatab"/>
                <a:sym typeface="Akatab"/>
              </a:rPr>
              <a:t>Small: a school sports team; all the members have the same goal—to win</a:t>
            </a:r>
            <a:endParaRPr sz="3333">
              <a:solidFill>
                <a:schemeClr val="dk1"/>
              </a:solidFill>
              <a:latin typeface="Akatab"/>
              <a:ea typeface="Akatab"/>
              <a:cs typeface="Akatab"/>
              <a:sym typeface="Akatab"/>
            </a:endParaRPr>
          </a:p>
        </p:txBody>
      </p:sp>
      <p:sp>
        <p:nvSpPr>
          <p:cNvPr id="139" name="Google Shape;139;p17"/>
          <p:cNvSpPr txBox="1"/>
          <p:nvPr/>
        </p:nvSpPr>
        <p:spPr>
          <a:xfrm>
            <a:off x="865800" y="5112900"/>
            <a:ext cx="10460400" cy="763600"/>
          </a:xfrm>
          <a:prstGeom prst="rect">
            <a:avLst/>
          </a:prstGeom>
          <a:noFill/>
          <a:ln>
            <a:noFill/>
          </a:ln>
        </p:spPr>
        <p:txBody>
          <a:bodyPr spcFirstLastPara="1" wrap="square" lIns="121900" tIns="121900" rIns="121900" bIns="121900" anchor="t" anchorCtr="0">
            <a:noAutofit/>
          </a:bodyPr>
          <a:lstStyle/>
          <a:p>
            <a:r>
              <a:rPr lang="en" sz="2933" b="1" i="1">
                <a:solidFill>
                  <a:srgbClr val="93C47D"/>
                </a:solidFill>
                <a:latin typeface="Akatab"/>
                <a:ea typeface="Akatab"/>
                <a:cs typeface="Akatab"/>
                <a:sym typeface="Akatab"/>
              </a:rPr>
              <a:t>Different social organizations have different missions/goals</a:t>
            </a:r>
            <a:endParaRPr sz="2933" b="1" i="1">
              <a:solidFill>
                <a:srgbClr val="93C47D"/>
              </a:solidFill>
              <a:latin typeface="Akatab"/>
              <a:ea typeface="Akatab"/>
              <a:cs typeface="Akatab"/>
              <a:sym typeface="Akata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ctr">
              <a:spcBef>
                <a:spcPts val="0"/>
              </a:spcBef>
            </a:pPr>
            <a:r>
              <a:rPr lang="en" b="1"/>
              <a:t>Relationships</a:t>
            </a:r>
            <a:endParaRPr b="1"/>
          </a:p>
        </p:txBody>
      </p:sp>
      <p:sp>
        <p:nvSpPr>
          <p:cNvPr id="145" name="Google Shape;145;p18"/>
          <p:cNvSpPr/>
          <p:nvPr/>
        </p:nvSpPr>
        <p:spPr>
          <a:xfrm>
            <a:off x="2397271" y="2595667"/>
            <a:ext cx="154000" cy="41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146" name="Google Shape;146;p18"/>
          <p:cNvSpPr/>
          <p:nvPr/>
        </p:nvSpPr>
        <p:spPr>
          <a:xfrm>
            <a:off x="5612984" y="2595667"/>
            <a:ext cx="154000" cy="41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
        <p:nvSpPr>
          <p:cNvPr id="147" name="Google Shape;147;p18"/>
          <p:cNvSpPr/>
          <p:nvPr/>
        </p:nvSpPr>
        <p:spPr>
          <a:xfrm>
            <a:off x="8813100" y="2595667"/>
            <a:ext cx="154000" cy="41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cxnSp>
        <p:nvCxnSpPr>
          <p:cNvPr id="148" name="Google Shape;148;p18"/>
          <p:cNvCxnSpPr>
            <a:stCxn id="149" idx="3"/>
            <a:endCxn id="145" idx="1"/>
          </p:cNvCxnSpPr>
          <p:nvPr/>
        </p:nvCxnSpPr>
        <p:spPr>
          <a:xfrm>
            <a:off x="1034869" y="2802867"/>
            <a:ext cx="1362400" cy="800"/>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150" name="Google Shape;150;p18"/>
          <p:cNvCxnSpPr>
            <a:stCxn id="145" idx="3"/>
            <a:endCxn id="146" idx="1"/>
          </p:cNvCxnSpPr>
          <p:nvPr/>
        </p:nvCxnSpPr>
        <p:spPr>
          <a:xfrm>
            <a:off x="2551271" y="2803667"/>
            <a:ext cx="3061600" cy="8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51" name="Google Shape;151;p18"/>
          <p:cNvCxnSpPr>
            <a:stCxn id="146" idx="3"/>
            <a:endCxn id="147" idx="1"/>
          </p:cNvCxnSpPr>
          <p:nvPr/>
        </p:nvCxnSpPr>
        <p:spPr>
          <a:xfrm>
            <a:off x="5766984" y="2803667"/>
            <a:ext cx="3046000" cy="8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52" name="Google Shape;152;p18"/>
          <p:cNvCxnSpPr>
            <a:stCxn id="147" idx="3"/>
          </p:cNvCxnSpPr>
          <p:nvPr/>
        </p:nvCxnSpPr>
        <p:spPr>
          <a:xfrm>
            <a:off x="8967100" y="2803667"/>
            <a:ext cx="1377200" cy="800"/>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153" name="Google Shape;153;p18"/>
          <p:cNvSpPr txBox="1"/>
          <p:nvPr/>
        </p:nvSpPr>
        <p:spPr>
          <a:xfrm>
            <a:off x="960000" y="3326667"/>
            <a:ext cx="9841600" cy="873600"/>
          </a:xfrm>
          <a:prstGeom prst="rect">
            <a:avLst/>
          </a:prstGeom>
          <a:noFill/>
          <a:ln>
            <a:noFill/>
          </a:ln>
        </p:spPr>
        <p:txBody>
          <a:bodyPr spcFirstLastPara="1" wrap="square" lIns="121900" tIns="121900" rIns="121900" bIns="121900" anchor="t" anchorCtr="0">
            <a:noAutofit/>
          </a:bodyPr>
          <a:lstStyle/>
          <a:p>
            <a:r>
              <a:rPr lang="en" sz="3333">
                <a:solidFill>
                  <a:schemeClr val="dk1"/>
                </a:solidFill>
                <a:latin typeface="Akatab"/>
                <a:ea typeface="Akatab"/>
                <a:cs typeface="Akatab"/>
                <a:sym typeface="Akatab"/>
              </a:rPr>
              <a:t>Large: a hospital</a:t>
            </a:r>
            <a:endParaRPr sz="3333">
              <a:solidFill>
                <a:schemeClr val="dk1"/>
              </a:solidFill>
              <a:latin typeface="Akatab"/>
              <a:ea typeface="Akatab"/>
              <a:cs typeface="Akatab"/>
              <a:sym typeface="Akatab"/>
            </a:endParaRPr>
          </a:p>
        </p:txBody>
      </p:sp>
      <p:sp>
        <p:nvSpPr>
          <p:cNvPr id="154" name="Google Shape;154;p18"/>
          <p:cNvSpPr txBox="1"/>
          <p:nvPr/>
        </p:nvSpPr>
        <p:spPr>
          <a:xfrm>
            <a:off x="960000" y="1746917"/>
            <a:ext cx="9841600" cy="763600"/>
          </a:xfrm>
          <a:prstGeom prst="rect">
            <a:avLst/>
          </a:prstGeom>
          <a:noFill/>
          <a:ln>
            <a:noFill/>
          </a:ln>
        </p:spPr>
        <p:txBody>
          <a:bodyPr spcFirstLastPara="1" wrap="square" lIns="121900" tIns="121900" rIns="121900" bIns="121900" anchor="t" anchorCtr="0">
            <a:noAutofit/>
          </a:bodyPr>
          <a:lstStyle/>
          <a:p>
            <a:r>
              <a:rPr lang="en" sz="3333">
                <a:solidFill>
                  <a:schemeClr val="dk1"/>
                </a:solidFill>
                <a:latin typeface="Akatab"/>
                <a:ea typeface="Akatab"/>
                <a:cs typeface="Akatab"/>
                <a:sym typeface="Akatab"/>
              </a:rPr>
              <a:t>Small: a school sports team</a:t>
            </a:r>
            <a:endParaRPr sz="3333">
              <a:solidFill>
                <a:schemeClr val="dk1"/>
              </a:solidFill>
              <a:latin typeface="Akatab"/>
              <a:ea typeface="Akatab"/>
              <a:cs typeface="Akatab"/>
              <a:sym typeface="Akatab"/>
            </a:endParaRPr>
          </a:p>
        </p:txBody>
      </p:sp>
      <p:sp>
        <p:nvSpPr>
          <p:cNvPr id="155" name="Google Shape;155;p18"/>
          <p:cNvSpPr txBox="1"/>
          <p:nvPr/>
        </p:nvSpPr>
        <p:spPr>
          <a:xfrm>
            <a:off x="740600" y="4365967"/>
            <a:ext cx="11284000" cy="763600"/>
          </a:xfrm>
          <a:prstGeom prst="rect">
            <a:avLst/>
          </a:prstGeom>
          <a:noFill/>
          <a:ln>
            <a:noFill/>
          </a:ln>
        </p:spPr>
        <p:txBody>
          <a:bodyPr spcFirstLastPara="1" wrap="square" lIns="121900" tIns="121900" rIns="121900" bIns="121900" anchor="t" anchorCtr="0">
            <a:noAutofit/>
          </a:bodyPr>
          <a:lstStyle/>
          <a:p>
            <a:r>
              <a:rPr lang="en" sz="2933" b="1" i="1">
                <a:solidFill>
                  <a:srgbClr val="93C47D"/>
                </a:solidFill>
                <a:latin typeface="Akatab"/>
                <a:ea typeface="Akatab"/>
                <a:cs typeface="Akatab"/>
                <a:sym typeface="Akatab"/>
              </a:rPr>
              <a:t>Does everyone in these social organizations have the same role/job/responsibilities?</a:t>
            </a:r>
            <a:endParaRPr sz="2933" b="1" i="1">
              <a:solidFill>
                <a:srgbClr val="93C47D"/>
              </a:solidFill>
              <a:latin typeface="Akatab"/>
              <a:ea typeface="Akatab"/>
              <a:cs typeface="Akatab"/>
              <a:sym typeface="Akatab"/>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B0465-5E15-5E4B-982D-5FE9170BD3A8}"/>
              </a:ext>
            </a:extLst>
          </p:cNvPr>
          <p:cNvSpPr txBox="1"/>
          <p:nvPr/>
        </p:nvSpPr>
        <p:spPr>
          <a:xfrm>
            <a:off x="419100" y="505122"/>
            <a:ext cx="11353800" cy="5847755"/>
          </a:xfrm>
          <a:prstGeom prst="rect">
            <a:avLst/>
          </a:prstGeom>
          <a:noFill/>
        </p:spPr>
        <p:txBody>
          <a:bodyPr wrap="square" rtlCol="0">
            <a:spAutoFit/>
          </a:bodyPr>
          <a:lstStyle/>
          <a:p>
            <a:r>
              <a:rPr lang="en-AU" sz="3200" dirty="0"/>
              <a:t>• Duncan Mitchell explained social organization as , “the interdependence of parts, which is an essential characteristics of all enduring collective entities: groups, communities and societies”</a:t>
            </a:r>
          </a:p>
          <a:p>
            <a:endParaRPr lang="en-AU" sz="3200" dirty="0"/>
          </a:p>
          <a:p>
            <a:endParaRPr lang="en-AU" sz="3200" dirty="0"/>
          </a:p>
          <a:p>
            <a:r>
              <a:rPr lang="en-AU" sz="3200" dirty="0"/>
              <a:t>• </a:t>
            </a:r>
            <a:r>
              <a:rPr lang="en-AU" sz="3200" dirty="0" err="1"/>
              <a:t>Eliott</a:t>
            </a:r>
            <a:r>
              <a:rPr lang="en-AU" sz="3200" dirty="0"/>
              <a:t> and Merrill defined, “organization is a state of being, a condition in which the various institutions in a society are functioning in accordance with their recognized or implied purposes”. </a:t>
            </a:r>
          </a:p>
          <a:p>
            <a:endParaRPr lang="en-US" sz="3600" dirty="0"/>
          </a:p>
          <a:p>
            <a:endParaRPr lang="en-US" dirty="0"/>
          </a:p>
        </p:txBody>
      </p:sp>
    </p:spTree>
    <p:extLst>
      <p:ext uri="{BB962C8B-B14F-4D97-AF65-F5344CB8AC3E}">
        <p14:creationId xmlns:p14="http://schemas.microsoft.com/office/powerpoint/2010/main" val="3215819373"/>
      </p:ext>
    </p:extLst>
  </p:cSld>
  <p:clrMapOvr>
    <a:masterClrMapping/>
  </p:clrMapOvr>
</p:sld>
</file>

<file path=ppt/theme/theme1.xml><?xml version="1.0" encoding="utf-8"?>
<a:theme xmlns:a="http://schemas.openxmlformats.org/drawingml/2006/main" name="SplashVTI">
  <a:themeElements>
    <a:clrScheme name="AnalogousFromRegularSeedRightStep">
      <a:dk1>
        <a:srgbClr val="000000"/>
      </a:dk1>
      <a:lt1>
        <a:srgbClr val="FFFFFF"/>
      </a:lt1>
      <a:dk2>
        <a:srgbClr val="412C24"/>
      </a:dk2>
      <a:lt2>
        <a:srgbClr val="E2E8E7"/>
      </a:lt2>
      <a:accent1>
        <a:srgbClr val="E72942"/>
      </a:accent1>
      <a:accent2>
        <a:srgbClr val="D54D17"/>
      </a:accent2>
      <a:accent3>
        <a:srgbClr val="CE9B25"/>
      </a:accent3>
      <a:accent4>
        <a:srgbClr val="9AAD13"/>
      </a:accent4>
      <a:accent5>
        <a:srgbClr val="67B720"/>
      </a:accent5>
      <a:accent6>
        <a:srgbClr val="1DBC14"/>
      </a:accent6>
      <a:hlink>
        <a:srgbClr val="309285"/>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5753</TotalTime>
  <Words>1777</Words>
  <Application>Microsoft Macintosh PowerPoint</Application>
  <PresentationFormat>Widescreen</PresentationFormat>
  <Paragraphs>169</Paragraphs>
  <Slides>31</Slides>
  <Notes>23</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Anaheim</vt:lpstr>
      <vt:lpstr>Akatab</vt:lpstr>
      <vt:lpstr>Arial</vt:lpstr>
      <vt:lpstr>Avenir Next LT Pro</vt:lpstr>
      <vt:lpstr>Calibri</vt:lpstr>
      <vt:lpstr>Capriola</vt:lpstr>
      <vt:lpstr>Posterama</vt:lpstr>
      <vt:lpstr>Roboto</vt:lpstr>
      <vt:lpstr>Roboto Condensed Light</vt:lpstr>
      <vt:lpstr>Times New Roman</vt:lpstr>
      <vt:lpstr>SplashVTI</vt:lpstr>
      <vt:lpstr>Social Organization</vt:lpstr>
      <vt:lpstr>Intro</vt:lpstr>
      <vt:lpstr>Definition:</vt:lpstr>
      <vt:lpstr>PowerPoint Presentation</vt:lpstr>
      <vt:lpstr>Think about an example of Social organization based on your current perception</vt:lpstr>
      <vt:lpstr>Small-scale v.s. Large-scale</vt:lpstr>
      <vt:lpstr>Mission</vt:lpstr>
      <vt:lpstr>Relationships</vt:lpstr>
      <vt:lpstr>PowerPoint Presentation</vt:lpstr>
      <vt:lpstr>Relationships in social org</vt:lpstr>
      <vt:lpstr>PowerPoint Presentation</vt:lpstr>
      <vt:lpstr>PowerPoint Presentation</vt:lpstr>
      <vt:lpstr>Research your social organization</vt:lpstr>
      <vt:lpstr>Characteristics of Social Organization</vt:lpstr>
      <vt:lpstr>What is POWER?</vt:lpstr>
      <vt:lpstr>Where does power come from?</vt:lpstr>
      <vt:lpstr>What makes people have “power”?</vt:lpstr>
      <vt:lpstr>Power</vt:lpstr>
      <vt:lpstr>Power v.s Rights </vt:lpstr>
      <vt:lpstr>Rights</vt:lpstr>
      <vt:lpstr>Human rights</vt:lpstr>
      <vt:lpstr>PowerPoint Presentation</vt:lpstr>
      <vt:lpstr>PowerPoint Presentation</vt:lpstr>
      <vt:lpstr>PowerPoint Presentation</vt:lpstr>
      <vt:lpstr>PowerPoint Presentation</vt:lpstr>
      <vt:lpstr>The Holocaust</vt:lpstr>
      <vt:lpstr>PowerPoint Presentation</vt:lpstr>
      <vt:lpstr>PowerPoint Presentation</vt:lpstr>
      <vt:lpstr>PowerPoint Presentation</vt:lpstr>
      <vt:lpstr>PowerPoint Presentation</vt:lpstr>
      <vt:lpstr>What role do rules and regulations play in the formation of a society?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Organization</dc:title>
  <dc:creator>JAS Zhang</dc:creator>
  <cp:lastModifiedBy>JAS Zhang</cp:lastModifiedBy>
  <cp:revision>2</cp:revision>
  <dcterms:created xsi:type="dcterms:W3CDTF">2023-11-17T02:11:52Z</dcterms:created>
  <dcterms:modified xsi:type="dcterms:W3CDTF">2023-11-29T01:26:07Z</dcterms:modified>
</cp:coreProperties>
</file>